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0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5" r:id="rId45"/>
    <p:sldId id="307" r:id="rId46"/>
    <p:sldId id="308" r:id="rId47"/>
    <p:sldId id="309" r:id="rId48"/>
    <p:sldId id="311" r:id="rId49"/>
    <p:sldId id="312" r:id="rId5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906" y="7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59663" y="0"/>
            <a:ext cx="11832590" cy="6858000"/>
          </a:xfrm>
          <a:custGeom>
            <a:avLst/>
            <a:gdLst/>
            <a:ahLst/>
            <a:cxnLst/>
            <a:rect l="l" t="t" r="r" b="b"/>
            <a:pathLst>
              <a:path w="11832590" h="6858000">
                <a:moveTo>
                  <a:pt x="0" y="6858000"/>
                </a:moveTo>
                <a:lnTo>
                  <a:pt x="11832336" y="6858000"/>
                </a:lnTo>
                <a:lnTo>
                  <a:pt x="118323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44246"/>
            <a:ext cx="10245725" cy="595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8982" y="1415287"/>
            <a:ext cx="5561330" cy="3670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2975" y="6107681"/>
            <a:ext cx="31495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nnanna-Pranav/Data-Science-Capstone-project/blob/main/5_EDA_Data_Visualization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nnanna-Pranav/Data-Science-Capstone-project/blob/main/4_EDA_SQL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nnanna-Pranav/Data-Science-Capstone-project/blob/main/6_Launch_Site_Loc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nnanna-Pranav/Data-Science-Capstone-project/blob/main/spacex_dash_app.p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nnanna-Pranav/Data-Science-Capstone-project/blob/main/7_Machine_Learning_Prediction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4.xml"/><Relationship Id="rId7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11" Type="http://schemas.openxmlformats.org/officeDocument/2006/relationships/slide" Target="slide48.xml"/><Relationship Id="rId5" Type="http://schemas.openxmlformats.org/officeDocument/2006/relationships/slide" Target="slide16.xml"/><Relationship Id="rId10" Type="http://schemas.openxmlformats.org/officeDocument/2006/relationships/slide" Target="slide45.xml"/><Relationship Id="rId4" Type="http://schemas.openxmlformats.org/officeDocument/2006/relationships/slide" Target="slide15.xml"/><Relationship Id="rId9" Type="http://schemas.openxmlformats.org/officeDocument/2006/relationships/slide" Target="slide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aceX" TargetMode="External"/><Relationship Id="rId2" Type="http://schemas.openxmlformats.org/officeDocument/2006/relationships/hyperlink" Target="https://api.spacexdata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hyperlink" Target="https://cf-courses-data.s3.us.cloud-object-storage.appdomain.cloud/IBM-DS0321EN-SkillsNetwork/datasets/API_call_spacex_api.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f-courses-data.s3.us.cloud-object-storage.appdomain.cloud/IBM-DS0321EN-SkillsNetwork/datasets/spacex_launch_dash.csv" TargetMode="External"/><Relationship Id="rId5" Type="http://schemas.openxmlformats.org/officeDocument/2006/relationships/hyperlink" Target="https://cf-courses-data.s3.us.cloud-object-storage.appdomain.cloud/IBM-DS0321EN-SkillsNetwork/datasets/spacex_launch_geo.csv" TargetMode="External"/><Relationship Id="rId4" Type="http://schemas.openxmlformats.org/officeDocument/2006/relationships/hyperlink" Target="https://cf-courses-data.s3.us.cloud-object-storage.appdomain.cloud/IBM-DS0321EN-SkillsNetwork/labs/module_2/data/Spacex.csv?utm_medium=Exinfluencer&amp;utm_source=Exinfluencer&amp;utm_content=000026UJ&amp;utm_term=10006555&amp;utm_id=NA-SkillsNetwork-Channel-SkillsNetworkCoursesIBMDS0321ENSkillsNetwork26802033-2022-01-01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onnanna-Pranav/Data-Science-Capstone-project/blob/main/spacex_launch_dash.csv" TargetMode="External"/><Relationship Id="rId3" Type="http://schemas.openxmlformats.org/officeDocument/2006/relationships/hyperlink" Target="https://github.com/Ponnanna-Pranav/Data-Science-Capstone-project/blob/main/spacex_web_scraped.csv" TargetMode="External"/><Relationship Id="rId7" Type="http://schemas.openxmlformats.org/officeDocument/2006/relationships/hyperlink" Target="https://github.com/Ponnanna-Pranav/Data-Science-Capstone-project/blob/main/spacex_launch_geo.csv" TargetMode="External"/><Relationship Id="rId2" Type="http://schemas.openxmlformats.org/officeDocument/2006/relationships/hyperlink" Target="https://github.com/Ponnanna-Pranav/Data-Science-Capstone-project/blob/main/dataset_part_1.cs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nnanna-Pranav/Data-Science-Capstone-project/blob/main/dataset_part_3.csv" TargetMode="External"/><Relationship Id="rId5" Type="http://schemas.openxmlformats.org/officeDocument/2006/relationships/hyperlink" Target="https://github.com/Ponnanna-Pranav/Data-Science-Capstone-project/blob/main/Spacex.csv" TargetMode="External"/><Relationship Id="rId4" Type="http://schemas.openxmlformats.org/officeDocument/2006/relationships/hyperlink" Target="https://github.com/Ponnanna-Pranav/Data-Science-Capstone-project/blob/main/dataset_part_2.csv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onnanna-Pranav/Data-Science-Capstone-project/blob/main/spacex_dash_app.py" TargetMode="External"/><Relationship Id="rId3" Type="http://schemas.openxmlformats.org/officeDocument/2006/relationships/hyperlink" Target="https://github.com/Ponnanna-Pranav/Data-Science-Capstone-project/blob/main/2_Webscraping.ipynb" TargetMode="External"/><Relationship Id="rId7" Type="http://schemas.openxmlformats.org/officeDocument/2006/relationships/hyperlink" Target="https://github.com/Ponnanna-Pranav/Data-Science-Capstone-project/blob/main/6_Launch_Site_Location.ipynb" TargetMode="External"/><Relationship Id="rId2" Type="http://schemas.openxmlformats.org/officeDocument/2006/relationships/hyperlink" Target="https://github.com/Ponnanna-Pranav/Data-Science-Capstone-project/blob/main/1_Data_Colle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nnanna-Pranav/Data-Science-Capstone-project/blob/main/5_EDA_Data_Visualization.ipynb" TargetMode="External"/><Relationship Id="rId5" Type="http://schemas.openxmlformats.org/officeDocument/2006/relationships/hyperlink" Target="https://github.com/Ponnanna-Pranav/Data-Science-Capstone-project/blob/main/4_EDA_SQL.ipynb" TargetMode="External"/><Relationship Id="rId4" Type="http://schemas.openxmlformats.org/officeDocument/2006/relationships/hyperlink" Target="https://github.com/Ponnanna-Pranav/Data-Science-Capstone-project/blob/main/3_Data_Wrangling.ipynb" TargetMode="External"/><Relationship Id="rId9" Type="http://schemas.openxmlformats.org/officeDocument/2006/relationships/hyperlink" Target="https://github.com/Ponnanna-Pranav/Data-Science-Capstone-project/blob/main/7_Machine_Learning_Prediction.ipynb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nnanna-Pranav/Data-Science-Capstone-project/blob/main/1_Data_Collection.ipynb" TargetMode="External"/><Relationship Id="rId2" Type="http://schemas.openxmlformats.org/officeDocument/2006/relationships/hyperlink" Target="https://api.spacexdata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nnanna-Pranav/Data-Science-Capstone-project/blob/main/2_Webscraping.ipynb" TargetMode="External"/><Relationship Id="rId2" Type="http://schemas.openxmlformats.org/officeDocument/2006/relationships/hyperlink" Target="https://en.wikipedia.org/wiki/Space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nnanna-Pranav/Data-Science-Capstone-project/blob/main/3_Data_Wrangling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96206"/>
            <a:ext cx="3054985" cy="559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lang="en-IN" sz="1800" spc="-10" dirty="0">
                <a:solidFill>
                  <a:srgbClr val="E7E6E6"/>
                </a:solidFill>
                <a:latin typeface="Arial MT"/>
                <a:cs typeface="Arial MT"/>
              </a:rPr>
              <a:t>M N Pranav Ponnanna</a:t>
            </a:r>
          </a:p>
          <a:p>
            <a:pPr marL="12700">
              <a:lnSpc>
                <a:spcPts val="2150"/>
              </a:lnSpc>
            </a:pPr>
            <a:r>
              <a:rPr lang="en-IN" spc="-10" dirty="0">
                <a:solidFill>
                  <a:srgbClr val="E7E6E6"/>
                </a:solidFill>
                <a:latin typeface="Arial MT"/>
                <a:cs typeface="Arial MT"/>
              </a:rPr>
              <a:t>10-08-2025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8680" y="676655"/>
            <a:ext cx="5625465" cy="3648710"/>
            <a:chOff x="868680" y="676655"/>
            <a:chExt cx="5625465" cy="36487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016" y="676655"/>
              <a:ext cx="2104644" cy="6294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68680" y="2560320"/>
              <a:ext cx="5625465" cy="1765300"/>
            </a:xfrm>
            <a:custGeom>
              <a:avLst/>
              <a:gdLst/>
              <a:ahLst/>
              <a:cxnLst/>
              <a:rect l="l" t="t" r="r" b="b"/>
              <a:pathLst>
                <a:path w="5625465" h="1765300">
                  <a:moveTo>
                    <a:pt x="5330952" y="0"/>
                  </a:moveTo>
                  <a:lnTo>
                    <a:pt x="294131" y="0"/>
                  </a:lnTo>
                  <a:lnTo>
                    <a:pt x="246421" y="3850"/>
                  </a:lnTo>
                  <a:lnTo>
                    <a:pt x="201163" y="14996"/>
                  </a:lnTo>
                  <a:lnTo>
                    <a:pt x="158960" y="32832"/>
                  </a:lnTo>
                  <a:lnTo>
                    <a:pt x="120420" y="56753"/>
                  </a:lnTo>
                  <a:lnTo>
                    <a:pt x="86148" y="86153"/>
                  </a:lnTo>
                  <a:lnTo>
                    <a:pt x="56750" y="120426"/>
                  </a:lnTo>
                  <a:lnTo>
                    <a:pt x="32830" y="158966"/>
                  </a:lnTo>
                  <a:lnTo>
                    <a:pt x="14994" y="201167"/>
                  </a:lnTo>
                  <a:lnTo>
                    <a:pt x="3849" y="246425"/>
                  </a:lnTo>
                  <a:lnTo>
                    <a:pt x="0" y="294131"/>
                  </a:lnTo>
                  <a:lnTo>
                    <a:pt x="0" y="1470659"/>
                  </a:lnTo>
                  <a:lnTo>
                    <a:pt x="3849" y="1518366"/>
                  </a:lnTo>
                  <a:lnTo>
                    <a:pt x="14994" y="1563624"/>
                  </a:lnTo>
                  <a:lnTo>
                    <a:pt x="32830" y="1605825"/>
                  </a:lnTo>
                  <a:lnTo>
                    <a:pt x="56750" y="1644365"/>
                  </a:lnTo>
                  <a:lnTo>
                    <a:pt x="86148" y="1678638"/>
                  </a:lnTo>
                  <a:lnTo>
                    <a:pt x="120420" y="1708038"/>
                  </a:lnTo>
                  <a:lnTo>
                    <a:pt x="158960" y="1731959"/>
                  </a:lnTo>
                  <a:lnTo>
                    <a:pt x="201163" y="1749795"/>
                  </a:lnTo>
                  <a:lnTo>
                    <a:pt x="246421" y="1760941"/>
                  </a:lnTo>
                  <a:lnTo>
                    <a:pt x="294131" y="1764791"/>
                  </a:lnTo>
                  <a:lnTo>
                    <a:pt x="5330952" y="1764791"/>
                  </a:lnTo>
                  <a:lnTo>
                    <a:pt x="5378658" y="1760941"/>
                  </a:lnTo>
                  <a:lnTo>
                    <a:pt x="5423915" y="1749795"/>
                  </a:lnTo>
                  <a:lnTo>
                    <a:pt x="5466117" y="1731959"/>
                  </a:lnTo>
                  <a:lnTo>
                    <a:pt x="5504657" y="1708038"/>
                  </a:lnTo>
                  <a:lnTo>
                    <a:pt x="5538930" y="1678638"/>
                  </a:lnTo>
                  <a:lnTo>
                    <a:pt x="5568330" y="1644365"/>
                  </a:lnTo>
                  <a:lnTo>
                    <a:pt x="5592251" y="1605825"/>
                  </a:lnTo>
                  <a:lnTo>
                    <a:pt x="5610087" y="1563623"/>
                  </a:lnTo>
                  <a:lnTo>
                    <a:pt x="5621233" y="1518366"/>
                  </a:lnTo>
                  <a:lnTo>
                    <a:pt x="5625083" y="1470659"/>
                  </a:lnTo>
                  <a:lnTo>
                    <a:pt x="5625083" y="294131"/>
                  </a:lnTo>
                  <a:lnTo>
                    <a:pt x="5621233" y="246425"/>
                  </a:lnTo>
                  <a:lnTo>
                    <a:pt x="5610087" y="201168"/>
                  </a:lnTo>
                  <a:lnTo>
                    <a:pt x="5592251" y="158966"/>
                  </a:lnTo>
                  <a:lnTo>
                    <a:pt x="5568330" y="120426"/>
                  </a:lnTo>
                  <a:lnTo>
                    <a:pt x="5538930" y="86153"/>
                  </a:lnTo>
                  <a:lnTo>
                    <a:pt x="5504657" y="56753"/>
                  </a:lnTo>
                  <a:lnTo>
                    <a:pt x="5466117" y="32832"/>
                  </a:lnTo>
                  <a:lnTo>
                    <a:pt x="5423915" y="14996"/>
                  </a:lnTo>
                  <a:lnTo>
                    <a:pt x="5378658" y="3850"/>
                  </a:lnTo>
                  <a:lnTo>
                    <a:pt x="5330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4320" y="2789300"/>
            <a:ext cx="50723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1670" marR="5080" indent="-649605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E7E6E6"/>
                </a:solidFill>
                <a:latin typeface="Corbel"/>
                <a:cs typeface="Corbel"/>
              </a:rPr>
              <a:t>Winning</a:t>
            </a:r>
            <a:r>
              <a:rPr sz="4000" spc="-95" dirty="0">
                <a:solidFill>
                  <a:srgbClr val="E7E6E6"/>
                </a:solidFill>
                <a:latin typeface="Corbel"/>
                <a:cs typeface="Corbel"/>
              </a:rPr>
              <a:t> </a:t>
            </a:r>
            <a:r>
              <a:rPr sz="4000" dirty="0">
                <a:solidFill>
                  <a:srgbClr val="E7E6E6"/>
                </a:solidFill>
                <a:latin typeface="Corbel"/>
                <a:cs typeface="Corbel"/>
              </a:rPr>
              <a:t>the</a:t>
            </a:r>
            <a:r>
              <a:rPr sz="4000" spc="-180" dirty="0">
                <a:solidFill>
                  <a:srgbClr val="E7E6E6"/>
                </a:solidFill>
                <a:latin typeface="Corbel"/>
                <a:cs typeface="Corbel"/>
              </a:rPr>
              <a:t> </a:t>
            </a:r>
            <a:r>
              <a:rPr sz="4000" dirty="0">
                <a:solidFill>
                  <a:srgbClr val="E7E6E6"/>
                </a:solidFill>
                <a:latin typeface="Corbel"/>
                <a:cs typeface="Corbel"/>
              </a:rPr>
              <a:t>Space</a:t>
            </a:r>
            <a:r>
              <a:rPr sz="4000" spc="-90" dirty="0">
                <a:solidFill>
                  <a:srgbClr val="E7E6E6"/>
                </a:solidFill>
                <a:latin typeface="Corbel"/>
                <a:cs typeface="Corbel"/>
              </a:rPr>
              <a:t> </a:t>
            </a:r>
            <a:r>
              <a:rPr sz="4000" spc="-20" dirty="0">
                <a:solidFill>
                  <a:srgbClr val="E7E6E6"/>
                </a:solidFill>
                <a:latin typeface="Corbel"/>
                <a:cs typeface="Corbel"/>
              </a:rPr>
              <a:t>Race </a:t>
            </a:r>
            <a:r>
              <a:rPr sz="4000" dirty="0">
                <a:solidFill>
                  <a:srgbClr val="E7E6E6"/>
                </a:solidFill>
                <a:latin typeface="Corbel"/>
                <a:cs typeface="Corbel"/>
              </a:rPr>
              <a:t>with</a:t>
            </a:r>
            <a:r>
              <a:rPr sz="4000" spc="-60" dirty="0">
                <a:solidFill>
                  <a:srgbClr val="E7E6E6"/>
                </a:solidFill>
                <a:latin typeface="Corbel"/>
                <a:cs typeface="Corbel"/>
              </a:rPr>
              <a:t> </a:t>
            </a:r>
            <a:r>
              <a:rPr sz="4000" dirty="0">
                <a:solidFill>
                  <a:srgbClr val="E7E6E6"/>
                </a:solidFill>
                <a:latin typeface="Corbel"/>
                <a:cs typeface="Corbel"/>
              </a:rPr>
              <a:t>Data</a:t>
            </a:r>
            <a:r>
              <a:rPr sz="4000" spc="-130" dirty="0">
                <a:solidFill>
                  <a:srgbClr val="E7E6E6"/>
                </a:solidFill>
                <a:latin typeface="Corbel"/>
                <a:cs typeface="Corbel"/>
              </a:rPr>
              <a:t> </a:t>
            </a:r>
            <a:r>
              <a:rPr sz="4000" spc="-10" dirty="0">
                <a:solidFill>
                  <a:srgbClr val="E7E6E6"/>
                </a:solidFill>
                <a:latin typeface="Corbel"/>
                <a:cs typeface="Corbel"/>
              </a:rPr>
              <a:t>Science</a:t>
            </a:r>
            <a:endParaRPr sz="40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580370" cy="4942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following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look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trends</a:t>
            </a:r>
            <a:endParaRPr sz="22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Scatterplot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outcome</a:t>
            </a:r>
            <a:r>
              <a:rPr sz="1600" b="1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split</a:t>
            </a:r>
            <a:r>
              <a:rPr sz="16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Launch</a:t>
            </a:r>
            <a:r>
              <a:rPr sz="1600" b="1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Site</a:t>
            </a:r>
            <a:r>
              <a:rPr sz="1600" b="1" spc="-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Flight</a:t>
            </a:r>
            <a:r>
              <a:rPr sz="1600" b="1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Number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Scatterplot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outcome</a:t>
            </a:r>
            <a:r>
              <a:rPr sz="1600" b="1" spc="-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16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split</a:t>
            </a:r>
            <a:r>
              <a:rPr sz="16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Launch</a:t>
            </a:r>
            <a:r>
              <a:rPr sz="1600" b="1" spc="-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Site</a:t>
            </a:r>
            <a:r>
              <a:rPr sz="1600" b="1" spc="-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6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following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look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trends</a:t>
            </a:r>
            <a:endParaRPr sz="22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-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outcome</a:t>
            </a:r>
            <a:r>
              <a:rPr sz="1600" b="1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16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Orbit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Type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Scatterplot</a:t>
            </a:r>
            <a:r>
              <a:rPr sz="16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-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outcome</a:t>
            </a:r>
            <a:r>
              <a:rPr sz="1600" b="1" spc="-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16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split</a:t>
            </a:r>
            <a:r>
              <a:rPr sz="16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Orbit</a:t>
            </a:r>
            <a:r>
              <a:rPr sz="1600" b="1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Type</a:t>
            </a:r>
            <a:r>
              <a:rPr sz="1600" b="1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6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Flight</a:t>
            </a:r>
            <a:r>
              <a:rPr sz="1600" b="1" spc="-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Number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Scatterplot</a:t>
            </a:r>
            <a:r>
              <a:rPr sz="16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-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outcome</a:t>
            </a:r>
            <a:r>
              <a:rPr sz="1600" b="1" spc="-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16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split</a:t>
            </a:r>
            <a:r>
              <a:rPr sz="16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Orbit</a:t>
            </a:r>
            <a:r>
              <a:rPr sz="1600" b="1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Type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6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following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look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trends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based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time</a:t>
            </a:r>
            <a:endParaRPr sz="22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</a:tabLst>
            </a:pP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sz="16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plot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-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A48CA"/>
                </a:solidFill>
                <a:latin typeface="Arial"/>
                <a:cs typeface="Arial"/>
              </a:rPr>
              <a:t>outcome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trend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year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Char char="•"/>
              <a:tabLst>
                <a:tab pos="240665" algn="l"/>
              </a:tabLst>
            </a:pPr>
            <a:r>
              <a:rPr sz="2200" dirty="0">
                <a:latin typeface="Arial MT"/>
                <a:cs typeface="Arial MT"/>
              </a:rPr>
              <a:t>GitHub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URL</a:t>
            </a:r>
            <a:r>
              <a:rPr sz="2200" spc="-12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(EDA</a:t>
            </a:r>
            <a:r>
              <a:rPr sz="2200" spc="-1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with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Data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Visualization):</a:t>
            </a:r>
            <a:endParaRPr sz="2200" dirty="0">
              <a:latin typeface="Arial MT"/>
              <a:cs typeface="Arial MT"/>
            </a:endParaRPr>
          </a:p>
          <a:p>
            <a:pPr marL="12700">
              <a:lnSpc>
                <a:spcPts val="1490"/>
              </a:lnSpc>
              <a:spcBef>
                <a:spcPts val="815"/>
              </a:spcBef>
            </a:pP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https://github.com/Ponnanna-Pranav/Data-Science-Capstone-project/blob/main/5_EDA_Data_Visualization.ipynb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 </a:t>
            </a: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14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EC7C30"/>
                </a:solidFill>
              </a:rPr>
              <a:t>EDA</a:t>
            </a:r>
            <a:r>
              <a:rPr spc="-240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with</a:t>
            </a:r>
            <a:r>
              <a:rPr spc="-100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Data</a:t>
            </a:r>
            <a:r>
              <a:rPr spc="-45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Visualization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8"/>
            <a:ext cx="9187180" cy="39780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sz="2400" spc="-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r>
              <a:rPr sz="2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written</a:t>
            </a:r>
            <a:r>
              <a:rPr sz="24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extract</a:t>
            </a:r>
            <a:r>
              <a:rPr sz="24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information</a:t>
            </a:r>
            <a:r>
              <a:rPr sz="24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Arial MT"/>
                <a:cs typeface="Arial MT"/>
              </a:rPr>
              <a:t>about:</a:t>
            </a:r>
            <a:endParaRPr sz="24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18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39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masses</a:t>
            </a:r>
            <a:endParaRPr sz="18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Dates</a:t>
            </a:r>
            <a:endParaRPr sz="18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types</a:t>
            </a:r>
            <a:endParaRPr sz="18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39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18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815"/>
              </a:spcBef>
              <a:buClr>
                <a:srgbClr val="292929"/>
              </a:buClr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Char char="•"/>
              <a:tabLst>
                <a:tab pos="240665" algn="l"/>
              </a:tabLst>
            </a:pPr>
            <a:r>
              <a:rPr sz="2200" dirty="0">
                <a:latin typeface="Arial MT"/>
                <a:cs typeface="Arial MT"/>
              </a:rPr>
              <a:t>GitHub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URL</a:t>
            </a:r>
            <a:r>
              <a:rPr sz="2200" spc="-12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(EDA</a:t>
            </a:r>
            <a:r>
              <a:rPr sz="2200" spc="-1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with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SQL):</a:t>
            </a:r>
            <a:endParaRPr sz="2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https://github.com/Ponnanna-Pranav/Data-Science-Capstone-project/blob/main/4_EDA_SQL.ipynb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6F2F9F"/>
                </a:solidFill>
              </a:rPr>
              <a:t>EDA</a:t>
            </a:r>
            <a:r>
              <a:rPr spc="-240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with</a:t>
            </a:r>
            <a:r>
              <a:rPr spc="-55" dirty="0">
                <a:solidFill>
                  <a:srgbClr val="6F2F9F"/>
                </a:solidFill>
              </a:rPr>
              <a:t> </a:t>
            </a:r>
            <a:r>
              <a:rPr spc="-25" dirty="0">
                <a:solidFill>
                  <a:srgbClr val="6F2F9F"/>
                </a:solidFill>
              </a:rPr>
              <a:t>SQL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29334"/>
            <a:ext cx="10577195" cy="3864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objects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endParaRPr sz="22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2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Markers</a:t>
            </a:r>
            <a:r>
              <a:rPr sz="18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added for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launch sites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r>
              <a:rPr sz="18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Johnson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Center</a:t>
            </a:r>
            <a:endParaRPr sz="18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Circles</a:t>
            </a:r>
            <a:r>
              <a:rPr sz="18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were added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sites.</a:t>
            </a:r>
            <a:endParaRPr sz="1800" dirty="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Lines</a:t>
            </a:r>
            <a:r>
              <a:rPr sz="18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nearby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features:</a:t>
            </a:r>
            <a:endParaRPr sz="1800" dirty="0">
              <a:latin typeface="Arial MT"/>
              <a:cs typeface="Arial MT"/>
            </a:endParaRPr>
          </a:p>
          <a:p>
            <a:pPr marL="1155065" lvl="2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CCAFS LC-40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coastline</a:t>
            </a:r>
            <a:endParaRPr sz="1400" dirty="0">
              <a:latin typeface="Arial MT"/>
              <a:cs typeface="Arial MT"/>
            </a:endParaRPr>
          </a:p>
          <a:p>
            <a:pPr marL="1155065" lvl="2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rail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endParaRPr sz="1400" dirty="0">
              <a:latin typeface="Arial MT"/>
              <a:cs typeface="Arial MT"/>
            </a:endParaRPr>
          </a:p>
          <a:p>
            <a:pPr marL="1155065" lvl="2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CCAFS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perimeter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road</a:t>
            </a:r>
            <a:endParaRPr sz="1400" dirty="0">
              <a:latin typeface="Arial MT"/>
              <a:cs typeface="Arial MT"/>
            </a:endParaRPr>
          </a:p>
          <a:p>
            <a:pPr marL="240029" indent="-227329">
              <a:lnSpc>
                <a:spcPct val="100000"/>
              </a:lnSpc>
              <a:spcBef>
                <a:spcPts val="1380"/>
              </a:spcBef>
              <a:buChar char="•"/>
              <a:tabLst>
                <a:tab pos="240029" algn="l"/>
              </a:tabLst>
            </a:pPr>
            <a:r>
              <a:rPr sz="2400" dirty="0">
                <a:latin typeface="Arial MT"/>
                <a:cs typeface="Arial MT"/>
              </a:rPr>
              <a:t>GitHub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URL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(Folium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Maps):</a:t>
            </a:r>
            <a:endParaRPr sz="24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430"/>
              </a:spcBef>
            </a:pPr>
            <a:r>
              <a:rPr lang="en-IN" sz="15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https://github.com/Ponnanna-Pranav/Data-Science-Capstone-project/blob/main/6_Launch_Site_Location.ipynb</a:t>
            </a:r>
            <a:r>
              <a:rPr lang="en-IN" sz="15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  <a:endParaRPr sz="15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FAC46"/>
                </a:solidFill>
              </a:rPr>
              <a:t>Interactive</a:t>
            </a:r>
            <a:r>
              <a:rPr spc="-165" dirty="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Folium</a:t>
            </a:r>
            <a:r>
              <a:rPr spc="-135" dirty="0">
                <a:solidFill>
                  <a:srgbClr val="6FAC46"/>
                </a:solidFill>
              </a:rPr>
              <a:t> </a:t>
            </a:r>
            <a:r>
              <a:rPr spc="-25" dirty="0">
                <a:solidFill>
                  <a:srgbClr val="6FAC46"/>
                </a:solidFill>
              </a:rPr>
              <a:t>Map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579735" cy="4657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included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dropdown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input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‘one’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endParaRPr sz="2200" dirty="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‘all’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scatterplot.</a:t>
            </a:r>
            <a:endParaRPr sz="2200" dirty="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‘one’</a:t>
            </a:r>
            <a:r>
              <a:rPr sz="22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site,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displayed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distribution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failed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site.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‘all’</a:t>
            </a:r>
            <a:r>
              <a:rPr sz="22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sites,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displayed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distribution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endParaRPr sz="2200" dirty="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input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slider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filter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masses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scatterplot.</a:t>
            </a:r>
            <a:endParaRPr sz="2200" dirty="0">
              <a:latin typeface="Arial MT"/>
              <a:cs typeface="Arial MT"/>
            </a:endParaRPr>
          </a:p>
          <a:p>
            <a:pPr marL="241300" marR="505459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scatterplot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displayed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distribution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split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mass,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category.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dirty="0">
                <a:latin typeface="Arial MT"/>
                <a:cs typeface="Arial MT"/>
              </a:rPr>
              <a:t>GitHub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URL</a:t>
            </a:r>
            <a:r>
              <a:rPr sz="2200" spc="-1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(Dashboard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File):</a:t>
            </a:r>
            <a:endParaRPr sz="2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https://github.com/Ponnanna-Pranav/Data-Science-Capstone-project/blob/main/spacex_dash_app.py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C00000"/>
                </a:solidFill>
              </a:rPr>
              <a:t>Interactive</a:t>
            </a:r>
            <a:r>
              <a:rPr spc="-13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Plotly</a:t>
            </a:r>
            <a:r>
              <a:rPr spc="-11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Dash</a:t>
            </a:r>
            <a:r>
              <a:rPr spc="-13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Dashboard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240637"/>
            <a:ext cx="5545455" cy="1001394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80"/>
              </a:spcBef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dataset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split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testing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sets.</a:t>
            </a:r>
            <a:endParaRPr sz="1700">
              <a:latin typeface="Arial MT"/>
              <a:cs typeface="Arial MT"/>
            </a:endParaRPr>
          </a:p>
          <a:p>
            <a:pPr marL="240665" indent="-227965">
              <a:lnSpc>
                <a:spcPts val="1835"/>
              </a:lnSpc>
              <a:spcBef>
                <a:spcPts val="985"/>
              </a:spcBef>
              <a:buChar char="•"/>
              <a:tabLst>
                <a:tab pos="240665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following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trained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endParaRPr sz="1700">
              <a:latin typeface="Arial MT"/>
              <a:cs typeface="Arial MT"/>
            </a:endParaRPr>
          </a:p>
          <a:p>
            <a:pPr marL="241300">
              <a:lnSpc>
                <a:spcPts val="1835"/>
              </a:lnSpc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set: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6182" y="2352801"/>
            <a:ext cx="2703830" cy="128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Logistic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Regression</a:t>
            </a:r>
            <a:endParaRPr sz="14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055"/>
              </a:spcBef>
              <a:buChar char="•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SVM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(Support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Vector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Machine)</a:t>
            </a:r>
            <a:endParaRPr sz="14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065"/>
              </a:spcBef>
              <a:buChar char="•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sz="14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endParaRPr sz="14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070"/>
              </a:spcBef>
              <a:buChar char="•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KNN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(k-Nearest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Neighbors)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736975"/>
            <a:ext cx="5341620" cy="149860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1300" marR="51435" indent="-228600">
              <a:lnSpc>
                <a:spcPct val="80000"/>
              </a:lnSpc>
              <a:spcBef>
                <a:spcPts val="509"/>
              </a:spcBef>
              <a:buChar char="•"/>
              <a:tabLst>
                <a:tab pos="241300" algn="l"/>
              </a:tabLst>
            </a:pP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Hyper-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parameters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evaluated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GridSearchCV()</a:t>
            </a:r>
            <a:r>
              <a:rPr sz="17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selected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best_params</a:t>
            </a:r>
            <a:r>
              <a:rPr sz="17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method.</a:t>
            </a:r>
            <a:endParaRPr sz="1700">
              <a:latin typeface="Arial MT"/>
              <a:cs typeface="Arial MT"/>
            </a:endParaRPr>
          </a:p>
          <a:p>
            <a:pPr marL="241300" marR="5080" indent="-228600">
              <a:lnSpc>
                <a:spcPct val="80000"/>
              </a:lnSpc>
              <a:spcBef>
                <a:spcPts val="1395"/>
              </a:spcBef>
              <a:buChar char="•"/>
              <a:tabLst>
                <a:tab pos="241300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hyper-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parameters, each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four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scored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testing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set.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982" y="5329808"/>
            <a:ext cx="5551805" cy="607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15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1900" dirty="0">
                <a:latin typeface="Arial MT"/>
                <a:cs typeface="Arial MT"/>
              </a:rPr>
              <a:t>GitHub</a:t>
            </a:r>
            <a:r>
              <a:rPr sz="1900" spc="-6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URL</a:t>
            </a:r>
            <a:r>
              <a:rPr sz="1900" spc="-1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(Machine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Learning):</a:t>
            </a:r>
            <a:endParaRPr sz="1900" dirty="0">
              <a:latin typeface="Arial MT"/>
              <a:cs typeface="Arial MT"/>
            </a:endParaRPr>
          </a:p>
          <a:p>
            <a:pPr marL="241300" marR="5080">
              <a:lnSpc>
                <a:spcPct val="78300"/>
              </a:lnSpc>
              <a:spcBef>
                <a:spcPts val="180"/>
              </a:spcBef>
            </a:pPr>
            <a:r>
              <a:rPr lang="en-IN"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https://github.com/Ponnanna-Pranav/Data-Science-Capstone-project/blob/main/7_Machine_Learning_Prediction.ipynb</a:t>
            </a:r>
            <a:r>
              <a:rPr lang="en-IN"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404040"/>
                </a:solidFill>
              </a:rPr>
              <a:t>Predictive</a:t>
            </a:r>
            <a:r>
              <a:rPr spc="-240"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Analysis</a:t>
            </a:r>
            <a:r>
              <a:rPr spc="-80" dirty="0">
                <a:solidFill>
                  <a:srgbClr val="404040"/>
                </a:solidFill>
              </a:rPr>
              <a:t> </a:t>
            </a:r>
            <a:r>
              <a:rPr spc="-10" dirty="0">
                <a:solidFill>
                  <a:srgbClr val="404040"/>
                </a:solidFill>
              </a:rPr>
              <a:t>(Classification)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0852" y="1351280"/>
            <a:ext cx="34994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Flowchart</a:t>
            </a:r>
            <a:r>
              <a:rPr sz="2000" spc="-5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of</a:t>
            </a:r>
            <a:r>
              <a:rPr sz="2000" spc="-3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Machine</a:t>
            </a:r>
            <a:r>
              <a:rPr sz="2000" spc="-4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1C7CDB"/>
                </a:solidFill>
                <a:latin typeface="Arial MT"/>
                <a:cs typeface="Arial MT"/>
              </a:rPr>
              <a:t>Learning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73697" y="1795017"/>
            <a:ext cx="4693285" cy="971550"/>
            <a:chOff x="6473697" y="1795017"/>
            <a:chExt cx="4693285" cy="971550"/>
          </a:xfrm>
        </p:grpSpPr>
        <p:sp>
          <p:nvSpPr>
            <p:cNvPr id="9" name="object 9"/>
            <p:cNvSpPr/>
            <p:nvPr/>
          </p:nvSpPr>
          <p:spPr>
            <a:xfrm>
              <a:off x="6480047" y="1801367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335279" y="335280"/>
                  </a:lnTo>
                  <a:lnTo>
                    <a:pt x="0" y="0"/>
                  </a:lnTo>
                  <a:lnTo>
                    <a:pt x="0" y="623316"/>
                  </a:lnTo>
                  <a:lnTo>
                    <a:pt x="335279" y="958596"/>
                  </a:lnTo>
                  <a:lnTo>
                    <a:pt x="670559" y="623316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80047" y="1801367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670559" y="623316"/>
                  </a:lnTo>
                  <a:lnTo>
                    <a:pt x="335279" y="95859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35279" y="335280"/>
                  </a:lnTo>
                  <a:lnTo>
                    <a:pt x="670559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50607" y="1801367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69">
                  <a:moveTo>
                    <a:pt x="3905758" y="0"/>
                  </a:moveTo>
                  <a:lnTo>
                    <a:pt x="0" y="0"/>
                  </a:lnTo>
                  <a:lnTo>
                    <a:pt x="0" y="623316"/>
                  </a:lnTo>
                  <a:lnTo>
                    <a:pt x="3905758" y="623316"/>
                  </a:lnTo>
                  <a:lnTo>
                    <a:pt x="3946207" y="615156"/>
                  </a:lnTo>
                  <a:lnTo>
                    <a:pt x="3979227" y="592899"/>
                  </a:lnTo>
                  <a:lnTo>
                    <a:pt x="4001484" y="559879"/>
                  </a:lnTo>
                  <a:lnTo>
                    <a:pt x="4009644" y="519430"/>
                  </a:lnTo>
                  <a:lnTo>
                    <a:pt x="4009644" y="103886"/>
                  </a:lnTo>
                  <a:lnTo>
                    <a:pt x="4001484" y="63436"/>
                  </a:lnTo>
                  <a:lnTo>
                    <a:pt x="3979227" y="30416"/>
                  </a:lnTo>
                  <a:lnTo>
                    <a:pt x="3946207" y="8159"/>
                  </a:lnTo>
                  <a:lnTo>
                    <a:pt x="390575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50607" y="1801367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69">
                  <a:moveTo>
                    <a:pt x="4009644" y="103886"/>
                  </a:moveTo>
                  <a:lnTo>
                    <a:pt x="4009644" y="519430"/>
                  </a:lnTo>
                  <a:lnTo>
                    <a:pt x="4001484" y="559879"/>
                  </a:lnTo>
                  <a:lnTo>
                    <a:pt x="3979227" y="592899"/>
                  </a:lnTo>
                  <a:lnTo>
                    <a:pt x="3946207" y="615156"/>
                  </a:lnTo>
                  <a:lnTo>
                    <a:pt x="3905758" y="62331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905758" y="0"/>
                  </a:lnTo>
                  <a:lnTo>
                    <a:pt x="3946207" y="8159"/>
                  </a:lnTo>
                  <a:lnTo>
                    <a:pt x="3979227" y="30416"/>
                  </a:lnTo>
                  <a:lnTo>
                    <a:pt x="4001484" y="63436"/>
                  </a:lnTo>
                  <a:lnTo>
                    <a:pt x="4009644" y="10388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56704" y="1794129"/>
            <a:ext cx="3940175" cy="57975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00355" marR="154305" indent="-170815">
              <a:lnSpc>
                <a:spcPts val="2090"/>
              </a:lnSpc>
              <a:spcBef>
                <a:spcPts val="320"/>
              </a:spcBef>
              <a:buChar char="•"/>
              <a:tabLst>
                <a:tab pos="302260" algn="l"/>
              </a:tabLst>
            </a:pPr>
            <a:r>
              <a:rPr sz="1900" dirty="0">
                <a:latin typeface="Calibri"/>
                <a:cs typeface="Calibri"/>
              </a:rPr>
              <a:t>The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Pandas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DataFrame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created 	</a:t>
            </a:r>
            <a:r>
              <a:rPr sz="1900" dirty="0">
                <a:latin typeface="Calibri"/>
                <a:cs typeface="Calibri"/>
              </a:rPr>
              <a:t>from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cleaned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73697" y="2634742"/>
            <a:ext cx="4693285" cy="971550"/>
            <a:chOff x="6473697" y="2634742"/>
            <a:chExt cx="4693285" cy="971550"/>
          </a:xfrm>
        </p:grpSpPr>
        <p:sp>
          <p:nvSpPr>
            <p:cNvPr id="15" name="object 15"/>
            <p:cNvSpPr/>
            <p:nvPr/>
          </p:nvSpPr>
          <p:spPr>
            <a:xfrm>
              <a:off x="6480047" y="2641092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335279" y="335280"/>
                  </a:lnTo>
                  <a:lnTo>
                    <a:pt x="0" y="0"/>
                  </a:lnTo>
                  <a:lnTo>
                    <a:pt x="0" y="623316"/>
                  </a:lnTo>
                  <a:lnTo>
                    <a:pt x="335279" y="958596"/>
                  </a:lnTo>
                  <a:lnTo>
                    <a:pt x="670559" y="623316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80047" y="2641092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670559" y="623316"/>
                  </a:lnTo>
                  <a:lnTo>
                    <a:pt x="335279" y="95859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35279" y="335280"/>
                  </a:lnTo>
                  <a:lnTo>
                    <a:pt x="670559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50607" y="2641092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3905758" y="0"/>
                  </a:moveTo>
                  <a:lnTo>
                    <a:pt x="0" y="0"/>
                  </a:lnTo>
                  <a:lnTo>
                    <a:pt x="0" y="623316"/>
                  </a:lnTo>
                  <a:lnTo>
                    <a:pt x="3905758" y="623316"/>
                  </a:lnTo>
                  <a:lnTo>
                    <a:pt x="3946207" y="615156"/>
                  </a:lnTo>
                  <a:lnTo>
                    <a:pt x="3979227" y="592899"/>
                  </a:lnTo>
                  <a:lnTo>
                    <a:pt x="4001484" y="559879"/>
                  </a:lnTo>
                  <a:lnTo>
                    <a:pt x="4009644" y="519430"/>
                  </a:lnTo>
                  <a:lnTo>
                    <a:pt x="4009644" y="103886"/>
                  </a:lnTo>
                  <a:lnTo>
                    <a:pt x="4001484" y="63436"/>
                  </a:lnTo>
                  <a:lnTo>
                    <a:pt x="3979227" y="30416"/>
                  </a:lnTo>
                  <a:lnTo>
                    <a:pt x="3946207" y="8159"/>
                  </a:lnTo>
                  <a:lnTo>
                    <a:pt x="390575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50607" y="2641092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4009644" y="103886"/>
                  </a:moveTo>
                  <a:lnTo>
                    <a:pt x="4009644" y="519430"/>
                  </a:lnTo>
                  <a:lnTo>
                    <a:pt x="4001484" y="559879"/>
                  </a:lnTo>
                  <a:lnTo>
                    <a:pt x="3979227" y="592899"/>
                  </a:lnTo>
                  <a:lnTo>
                    <a:pt x="3946207" y="615156"/>
                  </a:lnTo>
                  <a:lnTo>
                    <a:pt x="3905758" y="62331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905758" y="0"/>
                  </a:lnTo>
                  <a:lnTo>
                    <a:pt x="3946207" y="8159"/>
                  </a:lnTo>
                  <a:lnTo>
                    <a:pt x="3979227" y="30416"/>
                  </a:lnTo>
                  <a:lnTo>
                    <a:pt x="4001484" y="63436"/>
                  </a:lnTo>
                  <a:lnTo>
                    <a:pt x="4009644" y="10388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156704" y="2633548"/>
            <a:ext cx="3940175" cy="580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1625" indent="-171450">
              <a:lnSpc>
                <a:spcPts val="2185"/>
              </a:lnSpc>
              <a:spcBef>
                <a:spcPts val="95"/>
              </a:spcBef>
              <a:buChar char="•"/>
              <a:tabLst>
                <a:tab pos="301625" algn="l"/>
              </a:tabLst>
            </a:pPr>
            <a:r>
              <a:rPr sz="1900" dirty="0">
                <a:latin typeface="Calibri"/>
                <a:cs typeface="Calibri"/>
              </a:rPr>
              <a:t>The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data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was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split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into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training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and</a:t>
            </a:r>
            <a:endParaRPr sz="1900">
              <a:latin typeface="Calibri"/>
              <a:cs typeface="Calibri"/>
            </a:endParaRPr>
          </a:p>
          <a:p>
            <a:pPr marL="302260">
              <a:lnSpc>
                <a:spcPts val="2185"/>
              </a:lnSpc>
            </a:pPr>
            <a:r>
              <a:rPr sz="1900" dirty="0">
                <a:latin typeface="Calibri"/>
                <a:cs typeface="Calibri"/>
              </a:rPr>
              <a:t>testing</a:t>
            </a:r>
            <a:r>
              <a:rPr sz="1900" spc="-10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sets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73697" y="3474465"/>
            <a:ext cx="4693285" cy="971550"/>
            <a:chOff x="6473697" y="3474465"/>
            <a:chExt cx="4693285" cy="971550"/>
          </a:xfrm>
        </p:grpSpPr>
        <p:sp>
          <p:nvSpPr>
            <p:cNvPr id="21" name="object 21"/>
            <p:cNvSpPr/>
            <p:nvPr/>
          </p:nvSpPr>
          <p:spPr>
            <a:xfrm>
              <a:off x="6480047" y="3480815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335279" y="335280"/>
                  </a:lnTo>
                  <a:lnTo>
                    <a:pt x="0" y="0"/>
                  </a:lnTo>
                  <a:lnTo>
                    <a:pt x="0" y="623316"/>
                  </a:lnTo>
                  <a:lnTo>
                    <a:pt x="335279" y="958596"/>
                  </a:lnTo>
                  <a:lnTo>
                    <a:pt x="670559" y="623316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0047" y="3480815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670559" y="623316"/>
                  </a:lnTo>
                  <a:lnTo>
                    <a:pt x="335279" y="95859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35279" y="335280"/>
                  </a:lnTo>
                  <a:lnTo>
                    <a:pt x="670559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50607" y="3480815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3905758" y="0"/>
                  </a:moveTo>
                  <a:lnTo>
                    <a:pt x="0" y="0"/>
                  </a:lnTo>
                  <a:lnTo>
                    <a:pt x="0" y="623316"/>
                  </a:lnTo>
                  <a:lnTo>
                    <a:pt x="3905758" y="623316"/>
                  </a:lnTo>
                  <a:lnTo>
                    <a:pt x="3946207" y="615156"/>
                  </a:lnTo>
                  <a:lnTo>
                    <a:pt x="3979227" y="592899"/>
                  </a:lnTo>
                  <a:lnTo>
                    <a:pt x="4001484" y="559879"/>
                  </a:lnTo>
                  <a:lnTo>
                    <a:pt x="4009644" y="519430"/>
                  </a:lnTo>
                  <a:lnTo>
                    <a:pt x="4009644" y="103886"/>
                  </a:lnTo>
                  <a:lnTo>
                    <a:pt x="4001484" y="63436"/>
                  </a:lnTo>
                  <a:lnTo>
                    <a:pt x="3979227" y="30416"/>
                  </a:lnTo>
                  <a:lnTo>
                    <a:pt x="3946207" y="8159"/>
                  </a:lnTo>
                  <a:lnTo>
                    <a:pt x="390575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50607" y="3480815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4009644" y="103886"/>
                  </a:moveTo>
                  <a:lnTo>
                    <a:pt x="4009644" y="519430"/>
                  </a:lnTo>
                  <a:lnTo>
                    <a:pt x="4001484" y="559879"/>
                  </a:lnTo>
                  <a:lnTo>
                    <a:pt x="3979227" y="592899"/>
                  </a:lnTo>
                  <a:lnTo>
                    <a:pt x="3946207" y="615156"/>
                  </a:lnTo>
                  <a:lnTo>
                    <a:pt x="3905758" y="62331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905758" y="0"/>
                  </a:lnTo>
                  <a:lnTo>
                    <a:pt x="3946207" y="8159"/>
                  </a:lnTo>
                  <a:lnTo>
                    <a:pt x="3979227" y="30416"/>
                  </a:lnTo>
                  <a:lnTo>
                    <a:pt x="4001484" y="63436"/>
                  </a:lnTo>
                  <a:lnTo>
                    <a:pt x="4009644" y="10388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156704" y="3473958"/>
            <a:ext cx="3940175" cy="579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990" indent="-170815">
              <a:lnSpc>
                <a:spcPts val="2185"/>
              </a:lnSpc>
              <a:spcBef>
                <a:spcPts val="95"/>
              </a:spcBef>
              <a:buChar char="•"/>
              <a:tabLst>
                <a:tab pos="300990" algn="l"/>
              </a:tabLst>
            </a:pPr>
            <a:r>
              <a:rPr sz="1900" dirty="0">
                <a:latin typeface="Calibri"/>
                <a:cs typeface="Calibri"/>
              </a:rPr>
              <a:t>Each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four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models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were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trained</a:t>
            </a:r>
            <a:endParaRPr sz="1900">
              <a:latin typeface="Calibri"/>
              <a:cs typeface="Calibri"/>
            </a:endParaRPr>
          </a:p>
          <a:p>
            <a:pPr marL="302260">
              <a:lnSpc>
                <a:spcPts val="2185"/>
              </a:lnSpc>
            </a:pPr>
            <a:r>
              <a:rPr sz="1900" dirty="0">
                <a:latin typeface="Calibri"/>
                <a:cs typeface="Calibri"/>
              </a:rPr>
              <a:t>on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training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data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set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73697" y="4314190"/>
            <a:ext cx="4693285" cy="971550"/>
            <a:chOff x="6473697" y="4314190"/>
            <a:chExt cx="4693285" cy="971550"/>
          </a:xfrm>
        </p:grpSpPr>
        <p:sp>
          <p:nvSpPr>
            <p:cNvPr id="27" name="object 27"/>
            <p:cNvSpPr/>
            <p:nvPr/>
          </p:nvSpPr>
          <p:spPr>
            <a:xfrm>
              <a:off x="6480047" y="4320540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335279" y="335280"/>
                  </a:lnTo>
                  <a:lnTo>
                    <a:pt x="0" y="0"/>
                  </a:lnTo>
                  <a:lnTo>
                    <a:pt x="0" y="623316"/>
                  </a:lnTo>
                  <a:lnTo>
                    <a:pt x="335279" y="958596"/>
                  </a:lnTo>
                  <a:lnTo>
                    <a:pt x="670559" y="623316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80047" y="4320540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670559" y="623316"/>
                  </a:lnTo>
                  <a:lnTo>
                    <a:pt x="335279" y="95859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35279" y="335280"/>
                  </a:lnTo>
                  <a:lnTo>
                    <a:pt x="670559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50607" y="4320540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3905758" y="0"/>
                  </a:moveTo>
                  <a:lnTo>
                    <a:pt x="0" y="0"/>
                  </a:lnTo>
                  <a:lnTo>
                    <a:pt x="0" y="623316"/>
                  </a:lnTo>
                  <a:lnTo>
                    <a:pt x="3905758" y="623316"/>
                  </a:lnTo>
                  <a:lnTo>
                    <a:pt x="3946207" y="615156"/>
                  </a:lnTo>
                  <a:lnTo>
                    <a:pt x="3979227" y="592899"/>
                  </a:lnTo>
                  <a:lnTo>
                    <a:pt x="4001484" y="559879"/>
                  </a:lnTo>
                  <a:lnTo>
                    <a:pt x="4009644" y="519430"/>
                  </a:lnTo>
                  <a:lnTo>
                    <a:pt x="4009644" y="103886"/>
                  </a:lnTo>
                  <a:lnTo>
                    <a:pt x="4001484" y="63436"/>
                  </a:lnTo>
                  <a:lnTo>
                    <a:pt x="3979227" y="30416"/>
                  </a:lnTo>
                  <a:lnTo>
                    <a:pt x="3946207" y="8159"/>
                  </a:lnTo>
                  <a:lnTo>
                    <a:pt x="390575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50607" y="4320540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4009644" y="103886"/>
                  </a:moveTo>
                  <a:lnTo>
                    <a:pt x="4009644" y="519430"/>
                  </a:lnTo>
                  <a:lnTo>
                    <a:pt x="4001484" y="559879"/>
                  </a:lnTo>
                  <a:lnTo>
                    <a:pt x="3979227" y="592899"/>
                  </a:lnTo>
                  <a:lnTo>
                    <a:pt x="3946207" y="615156"/>
                  </a:lnTo>
                  <a:lnTo>
                    <a:pt x="3905758" y="62331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905758" y="0"/>
                  </a:lnTo>
                  <a:lnTo>
                    <a:pt x="3946207" y="8159"/>
                  </a:lnTo>
                  <a:lnTo>
                    <a:pt x="3979227" y="30416"/>
                  </a:lnTo>
                  <a:lnTo>
                    <a:pt x="4001484" y="63436"/>
                  </a:lnTo>
                  <a:lnTo>
                    <a:pt x="4009644" y="10388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156704" y="4313935"/>
            <a:ext cx="3940175" cy="579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990" indent="-170815">
              <a:lnSpc>
                <a:spcPts val="2185"/>
              </a:lnSpc>
              <a:spcBef>
                <a:spcPts val="95"/>
              </a:spcBef>
              <a:buChar char="•"/>
              <a:tabLst>
                <a:tab pos="300990" algn="l"/>
              </a:tabLst>
            </a:pPr>
            <a:r>
              <a:rPr sz="1900" dirty="0">
                <a:latin typeface="Calibri"/>
                <a:cs typeface="Calibri"/>
              </a:rPr>
              <a:t>Each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four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models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were</a:t>
            </a:r>
            <a:endParaRPr sz="1900">
              <a:latin typeface="Calibri"/>
              <a:cs typeface="Calibri"/>
            </a:endParaRPr>
          </a:p>
          <a:p>
            <a:pPr marL="302260">
              <a:lnSpc>
                <a:spcPts val="2185"/>
              </a:lnSpc>
            </a:pPr>
            <a:r>
              <a:rPr sz="1900" spc="-10" dirty="0">
                <a:latin typeface="Calibri"/>
                <a:cs typeface="Calibri"/>
              </a:rPr>
              <a:t>evaluated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on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testing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data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set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473697" y="5153914"/>
            <a:ext cx="4693285" cy="971550"/>
            <a:chOff x="6473697" y="5153914"/>
            <a:chExt cx="4693285" cy="971550"/>
          </a:xfrm>
        </p:grpSpPr>
        <p:sp>
          <p:nvSpPr>
            <p:cNvPr id="33" name="object 33"/>
            <p:cNvSpPr/>
            <p:nvPr/>
          </p:nvSpPr>
          <p:spPr>
            <a:xfrm>
              <a:off x="6480047" y="5160264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335279" y="335280"/>
                  </a:lnTo>
                  <a:lnTo>
                    <a:pt x="0" y="0"/>
                  </a:lnTo>
                  <a:lnTo>
                    <a:pt x="0" y="623316"/>
                  </a:lnTo>
                  <a:lnTo>
                    <a:pt x="335279" y="958596"/>
                  </a:lnTo>
                  <a:lnTo>
                    <a:pt x="670559" y="623316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80047" y="5160264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670559" y="623316"/>
                  </a:lnTo>
                  <a:lnTo>
                    <a:pt x="335279" y="95859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35279" y="335280"/>
                  </a:lnTo>
                  <a:lnTo>
                    <a:pt x="670559" y="0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50607" y="5160264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3905758" y="0"/>
                  </a:moveTo>
                  <a:lnTo>
                    <a:pt x="0" y="0"/>
                  </a:lnTo>
                  <a:lnTo>
                    <a:pt x="0" y="623316"/>
                  </a:lnTo>
                  <a:lnTo>
                    <a:pt x="3905758" y="623316"/>
                  </a:lnTo>
                  <a:lnTo>
                    <a:pt x="3946207" y="615152"/>
                  </a:lnTo>
                  <a:lnTo>
                    <a:pt x="3979227" y="592889"/>
                  </a:lnTo>
                  <a:lnTo>
                    <a:pt x="4001484" y="559868"/>
                  </a:lnTo>
                  <a:lnTo>
                    <a:pt x="4009644" y="519430"/>
                  </a:lnTo>
                  <a:lnTo>
                    <a:pt x="4009644" y="103886"/>
                  </a:lnTo>
                  <a:lnTo>
                    <a:pt x="4001484" y="63436"/>
                  </a:lnTo>
                  <a:lnTo>
                    <a:pt x="3979227" y="30416"/>
                  </a:lnTo>
                  <a:lnTo>
                    <a:pt x="3946207" y="8159"/>
                  </a:lnTo>
                  <a:lnTo>
                    <a:pt x="390575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50607" y="5160264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4009644" y="103886"/>
                  </a:moveTo>
                  <a:lnTo>
                    <a:pt x="4009644" y="519430"/>
                  </a:lnTo>
                  <a:lnTo>
                    <a:pt x="4001484" y="559868"/>
                  </a:lnTo>
                  <a:lnTo>
                    <a:pt x="3979227" y="592889"/>
                  </a:lnTo>
                  <a:lnTo>
                    <a:pt x="3946207" y="615152"/>
                  </a:lnTo>
                  <a:lnTo>
                    <a:pt x="3905758" y="62331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905758" y="0"/>
                  </a:lnTo>
                  <a:lnTo>
                    <a:pt x="3946207" y="8159"/>
                  </a:lnTo>
                  <a:lnTo>
                    <a:pt x="3979227" y="30416"/>
                  </a:lnTo>
                  <a:lnTo>
                    <a:pt x="4001484" y="63436"/>
                  </a:lnTo>
                  <a:lnTo>
                    <a:pt x="4009644" y="10388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156704" y="5153914"/>
            <a:ext cx="3940175" cy="57975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00355" marR="364490" indent="-170815">
              <a:lnSpc>
                <a:spcPts val="2090"/>
              </a:lnSpc>
              <a:spcBef>
                <a:spcPts val="325"/>
              </a:spcBef>
              <a:buChar char="•"/>
              <a:tabLst>
                <a:tab pos="302260" algn="l"/>
              </a:tabLst>
            </a:pPr>
            <a:r>
              <a:rPr sz="1900" dirty="0">
                <a:latin typeface="Calibri"/>
                <a:cs typeface="Calibri"/>
              </a:rPr>
              <a:t>Models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were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compared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based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on 	</a:t>
            </a:r>
            <a:r>
              <a:rPr sz="1900" spc="-10" dirty="0">
                <a:latin typeface="Calibri"/>
                <a:cs typeface="Calibri"/>
              </a:rPr>
              <a:t>accuracy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scores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sp>
          <p:nvSpPr>
            <p:cNvPr id="39" name="object 39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969" y="1415287"/>
            <a:ext cx="6828155" cy="416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Insights</a:t>
            </a:r>
            <a:r>
              <a:rPr sz="22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Drawn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sz="2200" spc="-1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(Exploratory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Analysis)</a:t>
            </a:r>
            <a:endParaRPr sz="2200">
              <a:latin typeface="Arial MT"/>
              <a:cs typeface="Arial MT"/>
            </a:endParaRPr>
          </a:p>
          <a:p>
            <a:pPr marL="1155065" lvl="1" indent="-227965">
              <a:lnSpc>
                <a:spcPct val="100000"/>
              </a:lnSpc>
              <a:spcBef>
                <a:spcPts val="1420"/>
              </a:spcBef>
              <a:buChar char="•"/>
              <a:tabLst>
                <a:tab pos="11550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1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–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Visualizations</a:t>
            </a:r>
            <a:endParaRPr sz="1800">
              <a:latin typeface="Arial MT"/>
              <a:cs typeface="Arial MT"/>
            </a:endParaRPr>
          </a:p>
          <a:p>
            <a:pPr marL="1155065" lvl="1" indent="-227965">
              <a:lnSpc>
                <a:spcPct val="100000"/>
              </a:lnSpc>
              <a:spcBef>
                <a:spcPts val="1395"/>
              </a:spcBef>
              <a:buChar char="•"/>
              <a:tabLst>
                <a:tab pos="11550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–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sz="18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endParaRPr sz="18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Proximities</a:t>
            </a:r>
            <a:r>
              <a:rPr sz="22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endParaRPr sz="2200">
              <a:latin typeface="Arial MT"/>
              <a:cs typeface="Arial MT"/>
            </a:endParaRPr>
          </a:p>
          <a:p>
            <a:pPr marL="1155065" lvl="1" indent="-227965">
              <a:lnSpc>
                <a:spcPct val="100000"/>
              </a:lnSpc>
              <a:spcBef>
                <a:spcPts val="1420"/>
              </a:spcBef>
              <a:buChar char="•"/>
              <a:tabLst>
                <a:tab pos="11550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Maps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(Screenshots)</a:t>
            </a:r>
            <a:endParaRPr sz="18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Build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200">
              <a:latin typeface="Arial MT"/>
              <a:cs typeface="Arial MT"/>
            </a:endParaRPr>
          </a:p>
          <a:p>
            <a:pPr marL="1155065" lvl="1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11550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(Screenshots)</a:t>
            </a:r>
            <a:endParaRPr sz="18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1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(Classification)</a:t>
            </a:r>
            <a:endParaRPr sz="2200">
              <a:latin typeface="Arial MT"/>
              <a:cs typeface="Arial MT"/>
            </a:endParaRPr>
          </a:p>
          <a:p>
            <a:pPr marL="1155065" lvl="1" indent="-227965">
              <a:lnSpc>
                <a:spcPct val="100000"/>
              </a:lnSpc>
              <a:spcBef>
                <a:spcPts val="1410"/>
              </a:spcBef>
              <a:buChar char="•"/>
              <a:tabLst>
                <a:tab pos="1155065" algn="l"/>
              </a:tabLst>
            </a:pP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18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(Classification) –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3688" y="1918716"/>
            <a:ext cx="360045" cy="361315"/>
          </a:xfrm>
          <a:custGeom>
            <a:avLst/>
            <a:gdLst/>
            <a:ahLst/>
            <a:cxnLst/>
            <a:rect l="l" t="t" r="r" b="b"/>
            <a:pathLst>
              <a:path w="360044" h="361314">
                <a:moveTo>
                  <a:pt x="359663" y="0"/>
                </a:moveTo>
                <a:lnTo>
                  <a:pt x="0" y="0"/>
                </a:lnTo>
                <a:lnTo>
                  <a:pt x="0" y="361188"/>
                </a:lnTo>
                <a:lnTo>
                  <a:pt x="359663" y="361188"/>
                </a:lnTo>
                <a:lnTo>
                  <a:pt x="35966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3688" y="2369820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4">
                <a:moveTo>
                  <a:pt x="359663" y="0"/>
                </a:moveTo>
                <a:lnTo>
                  <a:pt x="0" y="0"/>
                </a:lnTo>
                <a:lnTo>
                  <a:pt x="0" y="359663"/>
                </a:lnTo>
                <a:lnTo>
                  <a:pt x="359663" y="359663"/>
                </a:lnTo>
                <a:lnTo>
                  <a:pt x="359663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13688" y="3317747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359663" y="0"/>
                </a:moveTo>
                <a:lnTo>
                  <a:pt x="0" y="0"/>
                </a:lnTo>
                <a:lnTo>
                  <a:pt x="0" y="359663"/>
                </a:lnTo>
                <a:lnTo>
                  <a:pt x="359663" y="359663"/>
                </a:lnTo>
                <a:lnTo>
                  <a:pt x="359663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13688" y="4287011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359663" y="0"/>
                </a:moveTo>
                <a:lnTo>
                  <a:pt x="0" y="0"/>
                </a:lnTo>
                <a:lnTo>
                  <a:pt x="0" y="359663"/>
                </a:lnTo>
                <a:lnTo>
                  <a:pt x="359663" y="359663"/>
                </a:lnTo>
                <a:lnTo>
                  <a:pt x="3596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9783" y="5234940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359664" y="0"/>
                </a:moveTo>
                <a:lnTo>
                  <a:pt x="0" y="0"/>
                </a:lnTo>
                <a:lnTo>
                  <a:pt x="0" y="359664"/>
                </a:lnTo>
                <a:lnTo>
                  <a:pt x="359664" y="359664"/>
                </a:lnTo>
                <a:lnTo>
                  <a:pt x="35966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0090" y="1175766"/>
            <a:ext cx="10753725" cy="0"/>
          </a:xfrm>
          <a:custGeom>
            <a:avLst/>
            <a:gdLst/>
            <a:ahLst/>
            <a:cxnLst/>
            <a:rect l="l" t="t" r="r" b="b"/>
            <a:pathLst>
              <a:path w="10753725">
                <a:moveTo>
                  <a:pt x="0" y="0"/>
                </a:moveTo>
                <a:lnTo>
                  <a:pt x="10753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20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690620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varied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noticeably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first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appear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become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more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prevalent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increases.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Flight</a:t>
            </a:r>
            <a:r>
              <a:rPr spc="-80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Number</a:t>
            </a:r>
            <a:r>
              <a:rPr spc="-85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vs.</a:t>
            </a:r>
            <a:r>
              <a:rPr spc="-114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Launch</a:t>
            </a:r>
            <a:r>
              <a:rPr spc="-65" dirty="0">
                <a:solidFill>
                  <a:srgbClr val="EC7C30"/>
                </a:solidFill>
              </a:rPr>
              <a:t> </a:t>
            </a:r>
            <a:r>
              <a:rPr spc="-20" dirty="0">
                <a:solidFill>
                  <a:srgbClr val="EC7C30"/>
                </a:solidFill>
              </a:rPr>
              <a:t>Site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80203" y="5039867"/>
            <a:ext cx="6850380" cy="574675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20040" marR="257810" indent="-228600">
              <a:lnSpc>
                <a:spcPct val="100000"/>
              </a:lnSpc>
              <a:spcBef>
                <a:spcPts val="325"/>
              </a:spcBef>
              <a:buChar char="•"/>
              <a:tabLst>
                <a:tab pos="320040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4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failed</a:t>
            </a:r>
            <a:r>
              <a:rPr sz="1400" spc="-3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landings</a:t>
            </a:r>
            <a:r>
              <a:rPr sz="1400" spc="-3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indicated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‘0’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8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spc="-280" dirty="0">
                <a:solidFill>
                  <a:srgbClr val="C00000"/>
                </a:solidFill>
                <a:latin typeface="Arial MT"/>
                <a:cs typeface="Arial MT"/>
              </a:rPr>
              <a:t>●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red</a:t>
            </a:r>
            <a:r>
              <a:rPr sz="1400" spc="-3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Arial MT"/>
                <a:cs typeface="Arial MT"/>
              </a:rPr>
              <a:t>markers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)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successful</a:t>
            </a:r>
            <a:r>
              <a:rPr sz="1400" spc="-5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landings</a:t>
            </a:r>
            <a:r>
              <a:rPr sz="1400" spc="-3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‘1’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8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spc="-280" dirty="0">
                <a:solidFill>
                  <a:srgbClr val="009900"/>
                </a:solidFill>
                <a:latin typeface="Arial MT"/>
                <a:cs typeface="Arial MT"/>
              </a:rPr>
              <a:t>●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green</a:t>
            </a:r>
            <a:r>
              <a:rPr sz="1400" spc="-4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markers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).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1529060" cy="6858000"/>
            <a:chOff x="0" y="0"/>
            <a:chExt cx="11529060" cy="6858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75632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715385" cy="355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794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SLC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40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site,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landing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appear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be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strongly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correlated.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LC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39A</a:t>
            </a:r>
            <a:r>
              <a:rPr sz="2200" spc="-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are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mostly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grouped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around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narrow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band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payload masses.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Payload</a:t>
            </a:r>
            <a:r>
              <a:rPr spc="-95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vs.</a:t>
            </a:r>
            <a:r>
              <a:rPr spc="-125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Launch</a:t>
            </a:r>
            <a:r>
              <a:rPr spc="-90" dirty="0">
                <a:solidFill>
                  <a:srgbClr val="EC7C30"/>
                </a:solidFill>
              </a:rPr>
              <a:t> </a:t>
            </a:r>
            <a:r>
              <a:rPr spc="-20" dirty="0">
                <a:solidFill>
                  <a:srgbClr val="EC7C30"/>
                </a:solidFill>
              </a:rPr>
              <a:t>Site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80203" y="5039867"/>
            <a:ext cx="6850380" cy="574675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20040" marR="257810" indent="-228600">
              <a:lnSpc>
                <a:spcPct val="100000"/>
              </a:lnSpc>
              <a:spcBef>
                <a:spcPts val="325"/>
              </a:spcBef>
              <a:buChar char="•"/>
              <a:tabLst>
                <a:tab pos="320040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4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failed</a:t>
            </a:r>
            <a:r>
              <a:rPr sz="1400" spc="-3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landings</a:t>
            </a:r>
            <a:r>
              <a:rPr sz="1400" spc="-3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indicated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‘0’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8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spc="-280" dirty="0">
                <a:solidFill>
                  <a:srgbClr val="C00000"/>
                </a:solidFill>
                <a:latin typeface="Arial MT"/>
                <a:cs typeface="Arial MT"/>
              </a:rPr>
              <a:t>●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red</a:t>
            </a:r>
            <a:r>
              <a:rPr sz="1400" spc="-3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Arial MT"/>
                <a:cs typeface="Arial MT"/>
              </a:rPr>
              <a:t>markers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)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successful</a:t>
            </a:r>
            <a:r>
              <a:rPr sz="1400" spc="-5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landings</a:t>
            </a:r>
            <a:r>
              <a:rPr sz="1400" spc="-3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‘1’</a:t>
            </a:r>
            <a:r>
              <a:rPr sz="1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8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spc="-280" dirty="0">
                <a:solidFill>
                  <a:srgbClr val="009900"/>
                </a:solidFill>
                <a:latin typeface="Arial MT"/>
                <a:cs typeface="Arial MT"/>
              </a:rPr>
              <a:t>●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green</a:t>
            </a:r>
            <a:r>
              <a:rPr sz="1400" spc="-4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markers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).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1529060" cy="6858000"/>
            <a:chOff x="0" y="0"/>
            <a:chExt cx="11529060" cy="6858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75632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77634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ES-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L1,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SSO,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HEO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GEO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orbits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landings.</a:t>
            </a:r>
            <a:endParaRPr sz="2200">
              <a:latin typeface="Arial MT"/>
              <a:cs typeface="Arial MT"/>
            </a:endParaRPr>
          </a:p>
          <a:p>
            <a:pPr marL="241300" marR="934719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orbits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no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stage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landings.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Success</a:t>
            </a:r>
            <a:r>
              <a:rPr spc="-80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Rate</a:t>
            </a:r>
            <a:r>
              <a:rPr spc="-85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vs.</a:t>
            </a:r>
            <a:r>
              <a:rPr spc="-105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Orbit</a:t>
            </a:r>
            <a:r>
              <a:rPr spc="-160" dirty="0">
                <a:solidFill>
                  <a:srgbClr val="EC7C30"/>
                </a:solidFill>
              </a:rPr>
              <a:t> </a:t>
            </a:r>
            <a:r>
              <a:rPr spc="-20" dirty="0">
                <a:solidFill>
                  <a:srgbClr val="EC7C30"/>
                </a:solidFill>
              </a:rPr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529060" cy="6858000"/>
            <a:chOff x="0" y="0"/>
            <a:chExt cx="1152906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2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241151" y="608848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1C7CDB"/>
                </a:solidFill>
                <a:latin typeface="Arial MT"/>
                <a:cs typeface="Arial MT"/>
              </a:rPr>
              <a:t>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640" y="1335633"/>
            <a:ext cx="6951980" cy="451993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25"/>
              </a:spcBef>
              <a:buClr>
                <a:srgbClr val="292929"/>
              </a:buClr>
              <a:buChar char="•"/>
              <a:tabLst>
                <a:tab pos="240665" algn="l"/>
              </a:tabLst>
            </a:pP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 action="ppaction://hlinksldjump"/>
              </a:rPr>
              <a:t>Summary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Clr>
                <a:srgbClr val="292929"/>
              </a:buClr>
              <a:buChar char="•"/>
              <a:tabLst>
                <a:tab pos="240665" algn="l"/>
              </a:tabLst>
            </a:pP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 action="ppaction://hlinksldjump"/>
              </a:rPr>
              <a:t>Introduction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915"/>
              </a:spcBef>
              <a:buClr>
                <a:srgbClr val="292929"/>
              </a:buClr>
              <a:buChar char="•"/>
              <a:tabLst>
                <a:tab pos="240665" algn="l"/>
              </a:tabLst>
            </a:pP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 action="ppaction://hlinksldjump"/>
              </a:rPr>
              <a:t>Methodology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Clr>
                <a:srgbClr val="292929"/>
              </a:buClr>
              <a:buChar char="•"/>
              <a:tabLst>
                <a:tab pos="240665" algn="l"/>
              </a:tabLst>
            </a:pP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 action="ppaction://hlinksldjump"/>
              </a:rPr>
              <a:t>Results</a:t>
            </a:r>
            <a:endParaRPr sz="20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994"/>
              </a:spcBef>
              <a:buClr>
                <a:srgbClr val="292929"/>
              </a:buClr>
              <a:buChar char="•"/>
              <a:tabLst>
                <a:tab pos="697865" algn="l"/>
              </a:tabLst>
            </a:pP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Insights</a:t>
            </a:r>
            <a:r>
              <a:rPr sz="17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Drawn</a:t>
            </a:r>
            <a:r>
              <a:rPr sz="17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from</a:t>
            </a:r>
            <a:r>
              <a:rPr sz="17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EDA</a:t>
            </a:r>
            <a:r>
              <a:rPr sz="1700" u="sng" spc="-1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(Exploratory</a:t>
            </a:r>
            <a:r>
              <a:rPr sz="17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sz="17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Data</a:t>
            </a:r>
            <a:r>
              <a:rPr sz="17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 action="ppaction://hlinksldjump"/>
              </a:rPr>
              <a:t>Analysis)</a:t>
            </a:r>
            <a:r>
              <a:rPr sz="1700" spc="465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-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Section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0" dirty="0">
                <a:latin typeface="Arial MT"/>
                <a:cs typeface="Arial MT"/>
              </a:rPr>
              <a:t>1</a:t>
            </a:r>
            <a:endParaRPr sz="17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994"/>
              </a:spcBef>
              <a:buClr>
                <a:srgbClr val="000000"/>
              </a:buClr>
              <a:buChar char="•"/>
              <a:tabLst>
                <a:tab pos="697865" algn="l"/>
              </a:tabLst>
            </a:pP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 action="ppaction://hlinksldjump"/>
              </a:rPr>
              <a:t>Launch</a:t>
            </a:r>
            <a:r>
              <a:rPr sz="17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 action="ppaction://hlinksldjump"/>
              </a:rPr>
              <a:t>Sites</a:t>
            </a:r>
            <a:r>
              <a:rPr sz="17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 action="ppaction://hlinksldjump"/>
              </a:rPr>
              <a:t>Proximities</a:t>
            </a:r>
            <a:r>
              <a:rPr sz="1700" u="sng" spc="-1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 action="ppaction://hlinksldjump"/>
              </a:rPr>
              <a:t>Analysis</a:t>
            </a:r>
            <a:r>
              <a:rPr sz="1700" spc="-30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-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Section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50" dirty="0">
                <a:latin typeface="Arial MT"/>
                <a:cs typeface="Arial MT"/>
              </a:rPr>
              <a:t>2</a:t>
            </a:r>
            <a:endParaRPr sz="17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Char char="•"/>
              <a:tabLst>
                <a:tab pos="697865" algn="l"/>
              </a:tabLst>
            </a:pP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 action="ppaction://hlinksldjump"/>
              </a:rPr>
              <a:t>Build</a:t>
            </a:r>
            <a:r>
              <a:rPr sz="17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 action="ppaction://hlinksldjump"/>
              </a:rPr>
              <a:t>a</a:t>
            </a:r>
            <a:r>
              <a:rPr sz="17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 action="ppaction://hlinksldjump"/>
              </a:rPr>
              <a:t>Dashboard</a:t>
            </a:r>
            <a:r>
              <a:rPr sz="17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 action="ppaction://hlinksldjump"/>
              </a:rPr>
              <a:t>with</a:t>
            </a:r>
            <a:r>
              <a:rPr sz="17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 action="ppaction://hlinksldjump"/>
              </a:rPr>
              <a:t>Plotly</a:t>
            </a:r>
            <a:r>
              <a:rPr sz="17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 action="ppaction://hlinksldjump"/>
              </a:rPr>
              <a:t>Dash</a:t>
            </a:r>
            <a:r>
              <a:rPr sz="1700" spc="-20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-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Section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50" dirty="0">
                <a:latin typeface="Arial MT"/>
                <a:cs typeface="Arial MT"/>
              </a:rPr>
              <a:t>3</a:t>
            </a:r>
            <a:endParaRPr sz="17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980"/>
              </a:spcBef>
              <a:buClr>
                <a:srgbClr val="000000"/>
              </a:buClr>
              <a:buChar char="•"/>
              <a:tabLst>
                <a:tab pos="697865" algn="l"/>
              </a:tabLst>
            </a:pPr>
            <a:r>
              <a:rPr sz="17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8" action="ppaction://hlinksldjump"/>
              </a:rPr>
              <a:t>Predictive</a:t>
            </a:r>
            <a:r>
              <a:rPr sz="17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8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8" action="ppaction://hlinksldjump"/>
              </a:rPr>
              <a:t>Analysis</a:t>
            </a:r>
            <a:r>
              <a:rPr sz="17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8" action="ppaction://hlinksldjump"/>
              </a:rPr>
              <a:t> </a:t>
            </a:r>
            <a:r>
              <a:rPr sz="17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8" action="ppaction://hlinksldjump"/>
              </a:rPr>
              <a:t>(Classification)</a:t>
            </a:r>
            <a:r>
              <a:rPr sz="1700" spc="-50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-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Section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0" dirty="0">
                <a:latin typeface="Arial MT"/>
                <a:cs typeface="Arial MT"/>
              </a:rPr>
              <a:t>4</a:t>
            </a:r>
            <a:endParaRPr sz="17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915"/>
              </a:spcBef>
              <a:buClr>
                <a:srgbClr val="292929"/>
              </a:buClr>
              <a:buChar char="•"/>
              <a:tabLst>
                <a:tab pos="240665" algn="l"/>
              </a:tabLst>
            </a:pP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9" action="ppaction://hlinksldjump"/>
              </a:rPr>
              <a:t>Conclusion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Clr>
                <a:srgbClr val="292929"/>
              </a:buClr>
              <a:buChar char="•"/>
              <a:tabLst>
                <a:tab pos="240665" algn="l"/>
              </a:tabLst>
            </a:pP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10" action="ppaction://hlinksldjump"/>
              </a:rPr>
              <a:t>Appendix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Clr>
                <a:srgbClr val="292929"/>
              </a:buClr>
              <a:buChar char="•"/>
              <a:tabLst>
                <a:tab pos="240665" algn="l"/>
              </a:tabLst>
            </a:pP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11" action="ppaction://hlinksldjump"/>
              </a:rPr>
              <a:t>Reference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Outline</a:t>
            </a:r>
          </a:p>
        </p:txBody>
      </p:sp>
      <p:sp>
        <p:nvSpPr>
          <p:cNvPr id="6" name="object 6"/>
          <p:cNvSpPr/>
          <p:nvPr/>
        </p:nvSpPr>
        <p:spPr>
          <a:xfrm>
            <a:off x="720090" y="1175766"/>
            <a:ext cx="10753725" cy="0"/>
          </a:xfrm>
          <a:custGeom>
            <a:avLst/>
            <a:gdLst/>
            <a:ahLst/>
            <a:cxnLst/>
            <a:rect l="l" t="t" r="r" b="b"/>
            <a:pathLst>
              <a:path w="10753725">
                <a:moveTo>
                  <a:pt x="0" y="0"/>
                </a:moveTo>
                <a:lnTo>
                  <a:pt x="10753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70205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positive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correlation</a:t>
            </a:r>
            <a:r>
              <a:rPr sz="22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flight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rate.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(I.e.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Larger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numbers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associated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higher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rates.)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Flight</a:t>
            </a:r>
            <a:r>
              <a:rPr spc="-65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Number</a:t>
            </a:r>
            <a:r>
              <a:rPr spc="-65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vs.</a:t>
            </a:r>
            <a:r>
              <a:rPr spc="-100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Orbit</a:t>
            </a:r>
            <a:r>
              <a:rPr spc="-140" dirty="0">
                <a:solidFill>
                  <a:srgbClr val="EC7C30"/>
                </a:solidFill>
              </a:rPr>
              <a:t> </a:t>
            </a:r>
            <a:r>
              <a:rPr spc="-20" dirty="0">
                <a:solidFill>
                  <a:srgbClr val="EC7C30"/>
                </a:solidFill>
              </a:rPr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529060" cy="6858000"/>
            <a:chOff x="0" y="0"/>
            <a:chExt cx="1152906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2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672204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38125" indent="-2286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Some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types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showed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higher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than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others.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appeared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obvious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correlation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mass.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Payload</a:t>
            </a:r>
            <a:r>
              <a:rPr spc="-70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vs.</a:t>
            </a:r>
            <a:r>
              <a:rPr spc="-110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Orbit</a:t>
            </a:r>
            <a:r>
              <a:rPr spc="-150" dirty="0">
                <a:solidFill>
                  <a:srgbClr val="EC7C30"/>
                </a:solidFill>
              </a:rPr>
              <a:t> </a:t>
            </a:r>
            <a:r>
              <a:rPr spc="-20" dirty="0">
                <a:solidFill>
                  <a:srgbClr val="EC7C30"/>
                </a:solidFill>
              </a:rPr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529060" cy="6858000"/>
            <a:chOff x="0" y="0"/>
            <a:chExt cx="1152906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3756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2" y="1385316"/>
              <a:ext cx="6849109" cy="3385185"/>
            </a:xfrm>
            <a:custGeom>
              <a:avLst/>
              <a:gdLst/>
              <a:ahLst/>
              <a:cxnLst/>
              <a:rect l="l" t="t" r="r" b="b"/>
              <a:pathLst>
                <a:path w="6849109" h="3385185">
                  <a:moveTo>
                    <a:pt x="0" y="3384804"/>
                  </a:moveTo>
                  <a:lnTo>
                    <a:pt x="6848856" y="3384804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3848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73507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landings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increased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significantly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over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selected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interval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years.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Launch</a:t>
            </a:r>
            <a:r>
              <a:rPr spc="-120" dirty="0">
                <a:solidFill>
                  <a:srgbClr val="EC7C30"/>
                </a:solidFill>
              </a:rPr>
              <a:t> </a:t>
            </a:r>
            <a:r>
              <a:rPr dirty="0">
                <a:solidFill>
                  <a:srgbClr val="EC7C30"/>
                </a:solidFill>
              </a:rPr>
              <a:t>Success</a:t>
            </a:r>
            <a:r>
              <a:rPr spc="-190" dirty="0">
                <a:solidFill>
                  <a:srgbClr val="EC7C30"/>
                </a:solidFill>
              </a:rPr>
              <a:t> </a:t>
            </a:r>
            <a:r>
              <a:rPr spc="-50" dirty="0">
                <a:solidFill>
                  <a:srgbClr val="EC7C30"/>
                </a:solidFill>
              </a:rPr>
              <a:t>Yearly</a:t>
            </a:r>
            <a:r>
              <a:rPr spc="-1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529060" cy="6858000"/>
            <a:chOff x="0" y="0"/>
            <a:chExt cx="1152906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45598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2" y="1385316"/>
              <a:ext cx="6849109" cy="4569460"/>
            </a:xfrm>
            <a:custGeom>
              <a:avLst/>
              <a:gdLst/>
              <a:ahLst/>
              <a:cxnLst/>
              <a:rect l="l" t="t" r="r" b="b"/>
              <a:pathLst>
                <a:path w="6849109" h="4569460">
                  <a:moveTo>
                    <a:pt x="0" y="4568952"/>
                  </a:moveTo>
                  <a:lnTo>
                    <a:pt x="6848856" y="4568952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456895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3982339"/>
            <a:ext cx="63296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-6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four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F2F9F"/>
                </a:solidFill>
              </a:rPr>
              <a:t>All</a:t>
            </a:r>
            <a:r>
              <a:rPr spc="-100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Launch</a:t>
            </a:r>
            <a:r>
              <a:rPr spc="-60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Site</a:t>
            </a:r>
            <a:r>
              <a:rPr spc="-100" dirty="0">
                <a:solidFill>
                  <a:srgbClr val="6F2F9F"/>
                </a:solidFill>
              </a:rPr>
              <a:t> </a:t>
            </a:r>
            <a:r>
              <a:rPr spc="-20" dirty="0">
                <a:solidFill>
                  <a:srgbClr val="6F2F9F"/>
                </a:solidFill>
              </a:rPr>
              <a:t>Names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78545" y="2451925"/>
            <a:ext cx="1000125" cy="1466850"/>
            <a:chOff x="2078545" y="2451925"/>
            <a:chExt cx="1000125" cy="14668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461260"/>
              <a:ext cx="981456" cy="1447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83307" y="2456688"/>
              <a:ext cx="990600" cy="1457325"/>
            </a:xfrm>
            <a:custGeom>
              <a:avLst/>
              <a:gdLst/>
              <a:ahLst/>
              <a:cxnLst/>
              <a:rect l="l" t="t" r="r" b="b"/>
              <a:pathLst>
                <a:path w="990600" h="1457325">
                  <a:moveTo>
                    <a:pt x="0" y="1456944"/>
                  </a:moveTo>
                  <a:lnTo>
                    <a:pt x="990600" y="1456944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14569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8982" y="1229004"/>
            <a:ext cx="7560945" cy="1574165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-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sites?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1272540" algn="l"/>
              </a:tabLst>
            </a:pPr>
            <a:r>
              <a:rPr sz="3300" b="1" spc="-15" baseline="1262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r>
              <a:rPr sz="3300" b="1" baseline="1262" dirty="0">
                <a:solidFill>
                  <a:srgbClr val="0A48CA"/>
                </a:solidFill>
                <a:latin typeface="Arial"/>
                <a:cs typeface="Arial"/>
              </a:rPr>
              <a:t>	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7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DISTINCT</a:t>
            </a:r>
            <a:r>
              <a:rPr sz="1400" spc="-6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`LAUNCH_SITE`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4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`SPACEXDATASET`;</a:t>
            </a:r>
            <a:endParaRPr sz="14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77730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20" dirty="0">
                <a:solidFill>
                  <a:srgbClr val="0A48CA"/>
                </a:solidFill>
                <a:latin typeface="Arial"/>
                <a:cs typeface="Arial"/>
              </a:rPr>
              <a:t>Task:</a:t>
            </a:r>
            <a:r>
              <a:rPr sz="2200" b="1" spc="-4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5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begin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`CCA`.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982339"/>
            <a:ext cx="101790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-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fairly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straightforward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sampling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mechanism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gain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sense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contained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database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table.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F2F9F"/>
                </a:solidFill>
              </a:rPr>
              <a:t>Launch</a:t>
            </a:r>
            <a:r>
              <a:rPr spc="-70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Site</a:t>
            </a:r>
            <a:r>
              <a:rPr spc="-90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Names</a:t>
            </a:r>
            <a:r>
              <a:rPr spc="-145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That</a:t>
            </a:r>
            <a:r>
              <a:rPr spc="-95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Begin</a:t>
            </a:r>
            <a:r>
              <a:rPr spc="-80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with</a:t>
            </a:r>
            <a:r>
              <a:rPr spc="-110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'CCA'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485644"/>
              <a:ext cx="9346692" cy="13167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83307" y="2481072"/>
              <a:ext cx="9356090" cy="1325880"/>
            </a:xfrm>
            <a:custGeom>
              <a:avLst/>
              <a:gdLst/>
              <a:ahLst/>
              <a:cxnLst/>
              <a:rect l="l" t="t" r="r" b="b"/>
              <a:pathLst>
                <a:path w="9356090" h="1325879">
                  <a:moveTo>
                    <a:pt x="0" y="1325879"/>
                  </a:moveTo>
                  <a:lnTo>
                    <a:pt x="9355836" y="1325879"/>
                  </a:lnTo>
                  <a:lnTo>
                    <a:pt x="9355836" y="0"/>
                  </a:lnTo>
                  <a:lnTo>
                    <a:pt x="0" y="0"/>
                  </a:lnTo>
                  <a:lnTo>
                    <a:pt x="0" y="13258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59051" y="2005076"/>
            <a:ext cx="6637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5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*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`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SPACEXDATASET`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-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`launch_site`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LIKE</a:t>
            </a:r>
            <a:r>
              <a:rPr sz="1400" spc="-3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'CCA%'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LIMIT</a:t>
            </a:r>
            <a:r>
              <a:rPr sz="1400" spc="-6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5;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87903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-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NASA?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468751"/>
            <a:ext cx="9734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-8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r>
              <a:rPr sz="2200" spc="-1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48,213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kg.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>
                <a:solidFill>
                  <a:srgbClr val="6F2F9F"/>
                </a:solidFill>
              </a:rPr>
              <a:t>Total</a:t>
            </a:r>
            <a:r>
              <a:rPr spc="-165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Payload</a:t>
            </a:r>
            <a:r>
              <a:rPr spc="-150" dirty="0">
                <a:solidFill>
                  <a:srgbClr val="6F2F9F"/>
                </a:solidFill>
              </a:rPr>
              <a:t> </a:t>
            </a:r>
            <a:r>
              <a:rPr spc="-20" dirty="0">
                <a:solidFill>
                  <a:srgbClr val="6F2F9F"/>
                </a:solidFill>
              </a:rPr>
              <a:t>Mass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9051" y="1981962"/>
            <a:ext cx="91624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546985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5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sum(`payload_mass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kg_`)</a:t>
            </a:r>
            <a:r>
              <a:rPr sz="14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AS</a:t>
            </a:r>
            <a:r>
              <a:rPr sz="1400" spc="-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DA4646"/>
                </a:solidFill>
                <a:latin typeface="Arial MT"/>
                <a:cs typeface="Arial MT"/>
              </a:rPr>
              <a:t>"Total</a:t>
            </a:r>
            <a:r>
              <a:rPr sz="1400" spc="-3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Payload</a:t>
            </a:r>
            <a:r>
              <a:rPr sz="1400" spc="-1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Mass</a:t>
            </a:r>
            <a:r>
              <a:rPr sz="1400" spc="-3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(kg)"</a:t>
            </a:r>
            <a:r>
              <a:rPr sz="1400" spc="-2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solidFill>
                  <a:srgbClr val="009900"/>
                </a:solidFill>
                <a:latin typeface="Arial MT"/>
                <a:cs typeface="Arial MT"/>
              </a:rPr>
              <a:t>`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SPACEXDATASET`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-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`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customer`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LIKE</a:t>
            </a:r>
            <a:r>
              <a:rPr sz="1400" spc="-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'%NASA</a:t>
            </a:r>
            <a:r>
              <a:rPr sz="1400" spc="-7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(CRS)%'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572511"/>
              <a:ext cx="1543812" cy="5715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83307" y="2567939"/>
              <a:ext cx="1553210" cy="581025"/>
            </a:xfrm>
            <a:custGeom>
              <a:avLst/>
              <a:gdLst/>
              <a:ahLst/>
              <a:cxnLst/>
              <a:rect l="l" t="t" r="r" b="b"/>
              <a:pathLst>
                <a:path w="1553210" h="581025">
                  <a:moveTo>
                    <a:pt x="0" y="580643"/>
                  </a:moveTo>
                  <a:lnTo>
                    <a:pt x="1552956" y="580643"/>
                  </a:lnTo>
                  <a:lnTo>
                    <a:pt x="1552956" y="0"/>
                  </a:lnTo>
                  <a:lnTo>
                    <a:pt x="0" y="0"/>
                  </a:lnTo>
                  <a:lnTo>
                    <a:pt x="0" y="5806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3468751"/>
            <a:ext cx="10350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20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0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2,928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kg.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F2F9F"/>
                </a:solidFill>
              </a:rPr>
              <a:t>Average</a:t>
            </a:r>
            <a:r>
              <a:rPr spc="-80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Payload</a:t>
            </a:r>
            <a:r>
              <a:rPr spc="-80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Mass</a:t>
            </a:r>
            <a:r>
              <a:rPr spc="-105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by</a:t>
            </a:r>
            <a:r>
              <a:rPr spc="-114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F9</a:t>
            </a:r>
            <a:r>
              <a:rPr spc="-105" dirty="0">
                <a:solidFill>
                  <a:srgbClr val="6F2F9F"/>
                </a:solidFill>
              </a:rPr>
              <a:t> </a:t>
            </a:r>
            <a:r>
              <a:rPr spc="-20" dirty="0">
                <a:solidFill>
                  <a:srgbClr val="6F2F9F"/>
                </a:solidFill>
              </a:rPr>
              <a:t>v1.1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8982" y="1415287"/>
            <a:ext cx="10394315" cy="750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-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v1.1?</a:t>
            </a:r>
            <a:endParaRPr sz="2200">
              <a:latin typeface="Arial MT"/>
              <a:cs typeface="Arial MT"/>
            </a:endParaRPr>
          </a:p>
          <a:p>
            <a:pPr marL="1272540">
              <a:lnSpc>
                <a:spcPct val="100000"/>
              </a:lnSpc>
              <a:spcBef>
                <a:spcPts val="1395"/>
              </a:spcBef>
              <a:tabLst>
                <a:tab pos="3806825" algn="l"/>
                <a:tab pos="6249035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5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sum(`payload_mass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kg_`)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/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count(`payload_mass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kg_`)</a:t>
            </a:r>
            <a:r>
              <a:rPr sz="14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AS</a:t>
            </a:r>
            <a:r>
              <a:rPr sz="1400" spc="-4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“Average</a:t>
            </a:r>
            <a:r>
              <a:rPr sz="1400" spc="-2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Payload</a:t>
            </a:r>
            <a:r>
              <a:rPr sz="1400" spc="-2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Mass</a:t>
            </a:r>
            <a:r>
              <a:rPr sz="1400" spc="-4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(kg)"</a:t>
            </a:r>
            <a:r>
              <a:rPr sz="1400" spc="-3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9051" y="2139823"/>
            <a:ext cx="4980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latin typeface="Arial MT"/>
                <a:cs typeface="Arial MT"/>
              </a:rPr>
              <a:t>`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SPACEXDATASET`</a:t>
            </a:r>
            <a:r>
              <a:rPr sz="14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`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booster_version`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LIKE</a:t>
            </a:r>
            <a:r>
              <a:rPr sz="1400" spc="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'F9</a:t>
            </a:r>
            <a:r>
              <a:rPr sz="1400" spc="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v1.1'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560320"/>
              <a:ext cx="1743456" cy="5516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83307" y="2555748"/>
              <a:ext cx="1752600" cy="561340"/>
            </a:xfrm>
            <a:custGeom>
              <a:avLst/>
              <a:gdLst/>
              <a:ahLst/>
              <a:cxnLst/>
              <a:rect l="l" t="t" r="r" b="b"/>
              <a:pathLst>
                <a:path w="1752600" h="561339">
                  <a:moveTo>
                    <a:pt x="0" y="560831"/>
                  </a:moveTo>
                  <a:lnTo>
                    <a:pt x="1752599" y="560831"/>
                  </a:lnTo>
                  <a:lnTo>
                    <a:pt x="1752599" y="0"/>
                  </a:lnTo>
                  <a:lnTo>
                    <a:pt x="0" y="0"/>
                  </a:lnTo>
                  <a:lnTo>
                    <a:pt x="0" y="56083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2711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-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occur?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804030"/>
            <a:ext cx="99631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-7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occurred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December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22,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2015.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F2F9F"/>
                </a:solidFill>
              </a:rPr>
              <a:t>First</a:t>
            </a:r>
            <a:r>
              <a:rPr spc="-150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Successful</a:t>
            </a:r>
            <a:r>
              <a:rPr spc="-120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Ground</a:t>
            </a:r>
            <a:r>
              <a:rPr spc="-135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Landing</a:t>
            </a:r>
            <a:r>
              <a:rPr spc="-100" dirty="0">
                <a:solidFill>
                  <a:srgbClr val="6F2F9F"/>
                </a:solidFill>
              </a:rPr>
              <a:t> </a:t>
            </a:r>
            <a:r>
              <a:rPr spc="-20" dirty="0">
                <a:solidFill>
                  <a:srgbClr val="6F2F9F"/>
                </a:solidFill>
              </a:rPr>
              <a:t>Date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854451"/>
              <a:ext cx="2458212" cy="5516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83307" y="2849879"/>
              <a:ext cx="2467610" cy="561340"/>
            </a:xfrm>
            <a:custGeom>
              <a:avLst/>
              <a:gdLst/>
              <a:ahLst/>
              <a:cxnLst/>
              <a:rect l="l" t="t" r="r" b="b"/>
              <a:pathLst>
                <a:path w="2467610" h="561339">
                  <a:moveTo>
                    <a:pt x="0" y="560832"/>
                  </a:moveTo>
                  <a:lnTo>
                    <a:pt x="2467356" y="560832"/>
                  </a:lnTo>
                  <a:lnTo>
                    <a:pt x="2467356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59051" y="2294889"/>
            <a:ext cx="82823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5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min(`DATE`)</a:t>
            </a:r>
            <a:r>
              <a:rPr sz="14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AS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"First</a:t>
            </a:r>
            <a:r>
              <a:rPr sz="1400" spc="-3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Successful</a:t>
            </a:r>
            <a:r>
              <a:rPr sz="1400" spc="-4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Landing</a:t>
            </a:r>
            <a:r>
              <a:rPr sz="1400" spc="-4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Outcome</a:t>
            </a:r>
            <a:r>
              <a:rPr sz="1400" spc="-4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Date"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`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SPACEXDATASET`</a:t>
            </a:r>
            <a:r>
              <a:rPr sz="14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844550" algn="l"/>
              </a:tabLst>
            </a:pP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`landing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outcome`</a:t>
            </a:r>
            <a:r>
              <a:rPr sz="14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LIKE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‘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Success</a:t>
            </a:r>
            <a:r>
              <a:rPr sz="1400" spc="-4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(ground</a:t>
            </a:r>
            <a:r>
              <a:rPr sz="1400" spc="-5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pad)'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4527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-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landed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4000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less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6000?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4317619"/>
            <a:ext cx="101352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-6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four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versions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landed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drone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4,000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kg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less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6,000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kg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listed above.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7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solidFill>
                  <a:srgbClr val="6F2F9F"/>
                </a:solidFill>
              </a:rPr>
              <a:t>Successful</a:t>
            </a:r>
            <a:r>
              <a:rPr sz="2500" spc="-45" dirty="0">
                <a:solidFill>
                  <a:srgbClr val="6F2F9F"/>
                </a:solidFill>
              </a:rPr>
              <a:t> </a:t>
            </a:r>
            <a:r>
              <a:rPr sz="2500" dirty="0">
                <a:solidFill>
                  <a:srgbClr val="6F2F9F"/>
                </a:solidFill>
              </a:rPr>
              <a:t>Drone</a:t>
            </a:r>
            <a:r>
              <a:rPr sz="2500" spc="-45" dirty="0">
                <a:solidFill>
                  <a:srgbClr val="6F2F9F"/>
                </a:solidFill>
              </a:rPr>
              <a:t> </a:t>
            </a:r>
            <a:r>
              <a:rPr sz="2500" dirty="0">
                <a:solidFill>
                  <a:srgbClr val="6F2F9F"/>
                </a:solidFill>
              </a:rPr>
              <a:t>Ship</a:t>
            </a:r>
            <a:r>
              <a:rPr sz="2500" spc="-45" dirty="0">
                <a:solidFill>
                  <a:srgbClr val="6F2F9F"/>
                </a:solidFill>
              </a:rPr>
              <a:t> </a:t>
            </a:r>
            <a:r>
              <a:rPr sz="2500" dirty="0">
                <a:solidFill>
                  <a:srgbClr val="6F2F9F"/>
                </a:solidFill>
              </a:rPr>
              <a:t>Landing</a:t>
            </a:r>
            <a:r>
              <a:rPr sz="2500" spc="-70" dirty="0">
                <a:solidFill>
                  <a:srgbClr val="6F2F9F"/>
                </a:solidFill>
              </a:rPr>
              <a:t> </a:t>
            </a:r>
            <a:r>
              <a:rPr sz="2500" dirty="0">
                <a:solidFill>
                  <a:srgbClr val="6F2F9F"/>
                </a:solidFill>
              </a:rPr>
              <a:t>with</a:t>
            </a:r>
            <a:r>
              <a:rPr sz="2500" spc="-30" dirty="0">
                <a:solidFill>
                  <a:srgbClr val="6F2F9F"/>
                </a:solidFill>
              </a:rPr>
              <a:t> </a:t>
            </a:r>
            <a:r>
              <a:rPr sz="2500" dirty="0">
                <a:solidFill>
                  <a:srgbClr val="6F2F9F"/>
                </a:solidFill>
              </a:rPr>
              <a:t>Payload</a:t>
            </a:r>
            <a:r>
              <a:rPr sz="2500" spc="-60" dirty="0">
                <a:solidFill>
                  <a:srgbClr val="6F2F9F"/>
                </a:solidFill>
              </a:rPr>
              <a:t> </a:t>
            </a:r>
            <a:r>
              <a:rPr sz="2500" dirty="0">
                <a:solidFill>
                  <a:srgbClr val="6F2F9F"/>
                </a:solidFill>
              </a:rPr>
              <a:t>between</a:t>
            </a:r>
            <a:r>
              <a:rPr sz="2500" spc="-45" dirty="0">
                <a:solidFill>
                  <a:srgbClr val="6F2F9F"/>
                </a:solidFill>
              </a:rPr>
              <a:t> </a:t>
            </a:r>
            <a:r>
              <a:rPr sz="2500" dirty="0">
                <a:solidFill>
                  <a:srgbClr val="6F2F9F"/>
                </a:solidFill>
              </a:rPr>
              <a:t>4000</a:t>
            </a:r>
            <a:r>
              <a:rPr sz="2500" spc="-45" dirty="0">
                <a:solidFill>
                  <a:srgbClr val="6F2F9F"/>
                </a:solidFill>
              </a:rPr>
              <a:t> </a:t>
            </a:r>
            <a:r>
              <a:rPr sz="2500" dirty="0">
                <a:solidFill>
                  <a:srgbClr val="6F2F9F"/>
                </a:solidFill>
              </a:rPr>
              <a:t>and</a:t>
            </a:r>
            <a:r>
              <a:rPr sz="2500" spc="-45" dirty="0">
                <a:solidFill>
                  <a:srgbClr val="6F2F9F"/>
                </a:solidFill>
              </a:rPr>
              <a:t> </a:t>
            </a:r>
            <a:r>
              <a:rPr sz="2500" spc="-20" dirty="0">
                <a:solidFill>
                  <a:srgbClr val="6F2F9F"/>
                </a:solidFill>
              </a:rPr>
              <a:t>6000</a:t>
            </a:r>
            <a:endParaRPr sz="2500"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813304"/>
              <a:ext cx="1133856" cy="13533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83307" y="2808732"/>
              <a:ext cx="1143000" cy="1362710"/>
            </a:xfrm>
            <a:custGeom>
              <a:avLst/>
              <a:gdLst/>
              <a:ahLst/>
              <a:cxnLst/>
              <a:rect l="l" t="t" r="r" b="b"/>
              <a:pathLst>
                <a:path w="1143000" h="1362710">
                  <a:moveTo>
                    <a:pt x="0" y="1362456"/>
                  </a:moveTo>
                  <a:lnTo>
                    <a:pt x="1143000" y="1362456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13624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59051" y="2285492"/>
            <a:ext cx="95148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841500" algn="l"/>
                <a:tab pos="6831330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DISTINCT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`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booster_version`</a:t>
            </a:r>
            <a:r>
              <a:rPr sz="14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FROM 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`SPACEXDATASET`</a:t>
            </a:r>
            <a:r>
              <a:rPr sz="14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1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`landing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outcome`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'Success</a:t>
            </a:r>
            <a:r>
              <a:rPr sz="1400" spc="-4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(drone</a:t>
            </a:r>
            <a:r>
              <a:rPr sz="1400" spc="-3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ship)'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AND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`payload_mass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kg_`</a:t>
            </a:r>
            <a:r>
              <a:rPr sz="14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BETWEEN</a:t>
            </a:r>
            <a:r>
              <a:rPr sz="1400" spc="-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4000</a:t>
            </a:r>
            <a:r>
              <a:rPr sz="14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AND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6000;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929129"/>
            <a:ext cx="1149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954781"/>
            <a:ext cx="9268460" cy="1388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A48CA"/>
              </a:buClr>
              <a:buFont typeface="Arial MT"/>
              <a:buChar char="•"/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0"/>
              </a:spcBef>
              <a:buClr>
                <a:srgbClr val="0A48CA"/>
              </a:buClr>
              <a:buFont typeface="Arial MT"/>
              <a:buChar char="•"/>
            </a:pP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-7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61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outcomes.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2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5" dirty="0">
                <a:solidFill>
                  <a:srgbClr val="6F2F9F"/>
                </a:solidFill>
              </a:rPr>
              <a:t>Total</a:t>
            </a:r>
            <a:r>
              <a:rPr sz="3100" spc="-120" dirty="0">
                <a:solidFill>
                  <a:srgbClr val="6F2F9F"/>
                </a:solidFill>
              </a:rPr>
              <a:t> </a:t>
            </a:r>
            <a:r>
              <a:rPr sz="3100" dirty="0">
                <a:solidFill>
                  <a:srgbClr val="6F2F9F"/>
                </a:solidFill>
              </a:rPr>
              <a:t>Number</a:t>
            </a:r>
            <a:r>
              <a:rPr sz="3100" spc="-85" dirty="0">
                <a:solidFill>
                  <a:srgbClr val="6F2F9F"/>
                </a:solidFill>
              </a:rPr>
              <a:t> </a:t>
            </a:r>
            <a:r>
              <a:rPr sz="3100" dirty="0">
                <a:solidFill>
                  <a:srgbClr val="6F2F9F"/>
                </a:solidFill>
              </a:rPr>
              <a:t>of</a:t>
            </a:r>
            <a:r>
              <a:rPr sz="3100" spc="-114" dirty="0">
                <a:solidFill>
                  <a:srgbClr val="6F2F9F"/>
                </a:solidFill>
              </a:rPr>
              <a:t> </a:t>
            </a:r>
            <a:r>
              <a:rPr sz="3100" dirty="0">
                <a:solidFill>
                  <a:srgbClr val="6F2F9F"/>
                </a:solidFill>
              </a:rPr>
              <a:t>Successful</a:t>
            </a:r>
            <a:r>
              <a:rPr sz="3100" spc="-100" dirty="0">
                <a:solidFill>
                  <a:srgbClr val="6F2F9F"/>
                </a:solidFill>
              </a:rPr>
              <a:t> </a:t>
            </a:r>
            <a:r>
              <a:rPr sz="3100" dirty="0">
                <a:solidFill>
                  <a:srgbClr val="6F2F9F"/>
                </a:solidFill>
              </a:rPr>
              <a:t>and</a:t>
            </a:r>
            <a:r>
              <a:rPr sz="3100" spc="-90" dirty="0">
                <a:solidFill>
                  <a:srgbClr val="6F2F9F"/>
                </a:solidFill>
              </a:rPr>
              <a:t> </a:t>
            </a:r>
            <a:r>
              <a:rPr sz="3100" dirty="0">
                <a:solidFill>
                  <a:srgbClr val="6F2F9F"/>
                </a:solidFill>
              </a:rPr>
              <a:t>Failure</a:t>
            </a:r>
            <a:r>
              <a:rPr sz="3100" spc="-90" dirty="0">
                <a:solidFill>
                  <a:srgbClr val="6F2F9F"/>
                </a:solidFill>
              </a:rPr>
              <a:t> </a:t>
            </a:r>
            <a:r>
              <a:rPr sz="3100" dirty="0">
                <a:solidFill>
                  <a:srgbClr val="6F2F9F"/>
                </a:solidFill>
              </a:rPr>
              <a:t>Mission</a:t>
            </a:r>
            <a:r>
              <a:rPr sz="3100" spc="-95" dirty="0">
                <a:solidFill>
                  <a:srgbClr val="6F2F9F"/>
                </a:solidFill>
              </a:rPr>
              <a:t> </a:t>
            </a:r>
            <a:r>
              <a:rPr sz="3100" spc="-10" dirty="0">
                <a:solidFill>
                  <a:srgbClr val="6F2F9F"/>
                </a:solidFill>
              </a:rPr>
              <a:t>Outcomes</a:t>
            </a:r>
            <a:endParaRPr sz="3100"/>
          </a:p>
        </p:txBody>
      </p:sp>
      <p:sp>
        <p:nvSpPr>
          <p:cNvPr id="5" name="object 5"/>
          <p:cNvSpPr txBox="1"/>
          <p:nvPr/>
        </p:nvSpPr>
        <p:spPr>
          <a:xfrm>
            <a:off x="798982" y="1415287"/>
            <a:ext cx="10421620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-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outcomes?</a:t>
            </a:r>
            <a:endParaRPr sz="2200">
              <a:latin typeface="Arial MT"/>
              <a:cs typeface="Arial MT"/>
            </a:endParaRPr>
          </a:p>
          <a:p>
            <a:pPr marL="1272540">
              <a:lnSpc>
                <a:spcPct val="100000"/>
              </a:lnSpc>
              <a:spcBef>
                <a:spcPts val="1250"/>
              </a:spcBef>
              <a:tabLst>
                <a:tab pos="7739380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4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3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count(*)</a:t>
            </a:r>
            <a:r>
              <a:rPr sz="14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`SPACEXDATASET`</a:t>
            </a:r>
            <a:r>
              <a:rPr sz="14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lcase(`landing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outcome`)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LIKE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'%success%'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sz="14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09900"/>
                </a:solidFill>
                <a:latin typeface="Arial MT"/>
                <a:cs typeface="Arial MT"/>
              </a:rPr>
              <a:t>AS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9051" y="2121535"/>
            <a:ext cx="84937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6831330" algn="l"/>
              </a:tabLst>
            </a:pP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"Success“,</a:t>
            </a:r>
            <a:r>
              <a:rPr sz="1400" spc="-4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count(*)</a:t>
            </a:r>
            <a:r>
              <a:rPr sz="14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AS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"Failure"</a:t>
            </a:r>
            <a:r>
              <a:rPr sz="1400" spc="-2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`SPACEXDATASET`</a:t>
            </a:r>
            <a:r>
              <a:rPr sz="14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lcase(`landing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outcome`)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NOT</a:t>
            </a:r>
            <a:r>
              <a:rPr sz="1400" spc="-3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LIKE 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'%success%'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3038855"/>
              <a:ext cx="1200912" cy="5440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83307" y="3034283"/>
              <a:ext cx="1210310" cy="553720"/>
            </a:xfrm>
            <a:custGeom>
              <a:avLst/>
              <a:gdLst/>
              <a:ahLst/>
              <a:cxnLst/>
              <a:rect l="l" t="t" r="r" b="b"/>
              <a:pathLst>
                <a:path w="1210310" h="553720">
                  <a:moveTo>
                    <a:pt x="0" y="553212"/>
                  </a:moveTo>
                  <a:lnTo>
                    <a:pt x="1210056" y="553212"/>
                  </a:lnTo>
                  <a:lnTo>
                    <a:pt x="1210056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0084" y="1197149"/>
            <a:ext cx="10599420" cy="516001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10"/>
              </a:spcBef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000">
              <a:latin typeface="Arial MT"/>
              <a:cs typeface="Arial MT"/>
            </a:endParaRPr>
          </a:p>
          <a:p>
            <a:pPr marL="698500" marR="304800" lvl="1" indent="-229235">
              <a:lnSpc>
                <a:spcPts val="1839"/>
              </a:lnSpc>
              <a:spcBef>
                <a:spcPts val="1425"/>
              </a:spcBef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2010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2020</a:t>
            </a:r>
            <a:r>
              <a:rPr sz="17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public</a:t>
            </a:r>
            <a:r>
              <a:rPr sz="17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API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7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https://api.spacexdata.com/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sz="17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unaffiliated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publically</a:t>
            </a:r>
            <a:r>
              <a:rPr sz="17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available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on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sz="17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7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https://en.wikipedia.org/wiki/SpaceX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).</a:t>
            </a:r>
            <a:r>
              <a:rPr sz="17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Additional</a:t>
            </a:r>
            <a:r>
              <a:rPr sz="17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sets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provided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course.</a:t>
            </a:r>
            <a:endParaRPr sz="1700">
              <a:latin typeface="Arial MT"/>
              <a:cs typeface="Arial MT"/>
            </a:endParaRPr>
          </a:p>
          <a:p>
            <a:pPr marL="698500" marR="78105" lvl="1" indent="-229235">
              <a:lnSpc>
                <a:spcPts val="1839"/>
              </a:lnSpc>
              <a:spcBef>
                <a:spcPts val="1395"/>
              </a:spcBef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cleaning</a:t>
            </a:r>
            <a:r>
              <a:rPr sz="17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/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included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extracting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7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serve</a:t>
            </a:r>
            <a:r>
              <a:rPr sz="17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dependent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variable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models.</a:t>
            </a:r>
            <a:endParaRPr sz="1700">
              <a:latin typeface="Arial MT"/>
              <a:cs typeface="Arial MT"/>
            </a:endParaRPr>
          </a:p>
          <a:p>
            <a:pPr marL="698500" marR="829310" lvl="1" indent="-229235">
              <a:lnSpc>
                <a:spcPts val="1839"/>
              </a:lnSpc>
              <a:spcBef>
                <a:spcPts val="1395"/>
              </a:spcBef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sz="17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visualizations,</a:t>
            </a:r>
            <a:r>
              <a:rPr sz="17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including</a:t>
            </a:r>
            <a:r>
              <a:rPr sz="17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static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plots,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maps,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interactive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dashboard,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discover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insights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set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answer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various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questions.</a:t>
            </a:r>
            <a:endParaRPr sz="1700">
              <a:latin typeface="Arial MT"/>
              <a:cs typeface="Arial MT"/>
            </a:endParaRPr>
          </a:p>
          <a:p>
            <a:pPr marL="698500" marR="234315" lvl="1" indent="-229235">
              <a:lnSpc>
                <a:spcPts val="1839"/>
              </a:lnSpc>
              <a:spcBef>
                <a:spcPts val="1385"/>
              </a:spcBef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17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following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models:</a:t>
            </a:r>
            <a:r>
              <a:rPr sz="17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Logistic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Regression,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Support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Vector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(SVM),</a:t>
            </a:r>
            <a:r>
              <a:rPr sz="17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sz="17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Tree,</a:t>
            </a:r>
            <a:r>
              <a:rPr sz="17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k-Nearest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Neighbors</a:t>
            </a:r>
            <a:r>
              <a:rPr sz="17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(KNN)</a:t>
            </a:r>
            <a:endParaRPr sz="17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125"/>
              </a:spcBef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000">
              <a:latin typeface="Arial MT"/>
              <a:cs typeface="Arial MT"/>
            </a:endParaRPr>
          </a:p>
          <a:p>
            <a:pPr marL="698500" marR="92075" lvl="1" indent="-229235">
              <a:lnSpc>
                <a:spcPts val="1839"/>
              </a:lnSpc>
              <a:spcBef>
                <a:spcPts val="1440"/>
              </a:spcBef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7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include</a:t>
            </a:r>
            <a:r>
              <a:rPr sz="17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number,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launch,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mass,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type,</a:t>
            </a:r>
            <a:r>
              <a:rPr sz="17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site,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17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outcome.</a:t>
            </a:r>
            <a:endParaRPr sz="17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1155"/>
              </a:spcBef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Logistic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Regression,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SVM,</a:t>
            </a:r>
            <a:r>
              <a:rPr sz="17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7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KNN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17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17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equally</a:t>
            </a:r>
            <a:r>
              <a:rPr sz="17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well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17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dataset</a:t>
            </a:r>
            <a:r>
              <a:rPr sz="17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7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17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Arial MT"/>
                <a:cs typeface="Arial MT"/>
              </a:rPr>
              <a:t>purposes.</a:t>
            </a:r>
            <a:endParaRPr sz="1700">
              <a:latin typeface="Arial MT"/>
              <a:cs typeface="Arial MT"/>
            </a:endParaRPr>
          </a:p>
          <a:p>
            <a:pPr marL="10473690">
              <a:lnSpc>
                <a:spcPct val="100000"/>
              </a:lnSpc>
              <a:spcBef>
                <a:spcPts val="700"/>
              </a:spcBef>
            </a:pPr>
            <a:r>
              <a:rPr sz="1600" spc="-50" dirty="0">
                <a:solidFill>
                  <a:srgbClr val="1C7C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0090" y="1175766"/>
            <a:ext cx="10753725" cy="0"/>
          </a:xfrm>
          <a:custGeom>
            <a:avLst/>
            <a:gdLst/>
            <a:ahLst/>
            <a:cxnLst/>
            <a:rect l="l" t="t" r="r" b="b"/>
            <a:pathLst>
              <a:path w="10753725">
                <a:moveTo>
                  <a:pt x="0" y="0"/>
                </a:moveTo>
                <a:lnTo>
                  <a:pt x="10753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F2F9F"/>
                </a:solidFill>
              </a:rPr>
              <a:t>Boosters</a:t>
            </a:r>
            <a:r>
              <a:rPr spc="-130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Carried</a:t>
            </a:r>
            <a:r>
              <a:rPr spc="-125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Maximum</a:t>
            </a:r>
            <a:r>
              <a:rPr spc="-110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8982" y="1415287"/>
            <a:ext cx="10450195" cy="106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-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mass?</a:t>
            </a:r>
            <a:endParaRPr sz="2200">
              <a:latin typeface="Arial MT"/>
              <a:cs typeface="Arial MT"/>
            </a:endParaRPr>
          </a:p>
          <a:p>
            <a:pPr marL="1272540">
              <a:lnSpc>
                <a:spcPct val="100000"/>
              </a:lnSpc>
              <a:spcBef>
                <a:spcPts val="1245"/>
              </a:spcBef>
              <a:tabLst>
                <a:tab pos="4890770" algn="l"/>
                <a:tab pos="9638665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7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`booster_version`,</a:t>
            </a:r>
            <a:r>
              <a:rPr sz="14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`payload_mass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kg_`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`SPACEXDATASET`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`payload_mass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kg_`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051" y="2455875"/>
            <a:ext cx="53701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06675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5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max(`payload_mass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kg_`)</a:t>
            </a:r>
            <a:r>
              <a:rPr sz="14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3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`SPACEXDATASET`);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2659" y="2782061"/>
            <a:ext cx="681037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-8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maximum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payload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mass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carried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in </a:t>
            </a:r>
            <a:r>
              <a:rPr sz="2200" dirty="0">
                <a:latin typeface="Arial MT"/>
                <a:cs typeface="Arial MT"/>
              </a:rPr>
              <a:t>this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dataset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15,600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kg.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Twelve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(12)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separate </a:t>
            </a:r>
            <a:r>
              <a:rPr sz="2200" dirty="0">
                <a:latin typeface="Arial MT"/>
                <a:cs typeface="Arial MT"/>
              </a:rPr>
              <a:t>Falcon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9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boosters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carried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this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amount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payload mass.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830067"/>
              <a:ext cx="2353056" cy="3733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83307" y="2825495"/>
              <a:ext cx="2362200" cy="3743325"/>
            </a:xfrm>
            <a:custGeom>
              <a:avLst/>
              <a:gdLst/>
              <a:ahLst/>
              <a:cxnLst/>
              <a:rect l="l" t="t" r="r" b="b"/>
              <a:pathLst>
                <a:path w="2362200" h="3743325">
                  <a:moveTo>
                    <a:pt x="0" y="3742944"/>
                  </a:moveTo>
                  <a:lnTo>
                    <a:pt x="2362199" y="3742944"/>
                  </a:lnTo>
                  <a:lnTo>
                    <a:pt x="2362199" y="0"/>
                  </a:lnTo>
                  <a:lnTo>
                    <a:pt x="0" y="0"/>
                  </a:lnTo>
                  <a:lnTo>
                    <a:pt x="0" y="374294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96234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20" dirty="0">
                <a:solidFill>
                  <a:srgbClr val="0A48CA"/>
                </a:solidFill>
                <a:latin typeface="Arial"/>
                <a:cs typeface="Arial"/>
              </a:rPr>
              <a:t>Task:</a:t>
            </a:r>
            <a:r>
              <a:rPr sz="2200" b="1" spc="-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landing_outcomes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ship,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their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versions,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2015.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804030"/>
            <a:ext cx="104787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-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two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2015.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Both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40.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occurred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January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other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1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April.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F2F9F"/>
                </a:solidFill>
              </a:rPr>
              <a:t>2015</a:t>
            </a:r>
            <a:r>
              <a:rPr spc="-95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Launch</a:t>
            </a:r>
            <a:r>
              <a:rPr spc="-80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Records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9051" y="2279142"/>
            <a:ext cx="84004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41825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MONTHNAME(`DATE`)</a:t>
            </a:r>
            <a:r>
              <a:rPr sz="14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4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‘Month’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,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`landing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outcome`, `booster_version`,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`launch_site`</a:t>
            </a:r>
            <a:r>
              <a:rPr sz="1400" spc="4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228340" algn="l"/>
              </a:tabLst>
            </a:pP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`SPACEXDATASET`</a:t>
            </a:r>
            <a:r>
              <a:rPr sz="14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`landing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outcome`</a:t>
            </a:r>
            <a:r>
              <a:rPr sz="14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'Failure</a:t>
            </a:r>
            <a:r>
              <a:rPr sz="1400" spc="-5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(drone</a:t>
            </a:r>
            <a:r>
              <a:rPr sz="1400" spc="-6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ship)'</a:t>
            </a:r>
            <a:r>
              <a:rPr sz="1400" spc="-10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AND</a:t>
            </a:r>
            <a:r>
              <a:rPr sz="1400" spc="-4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YEAR(`DATE`)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2015;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857500"/>
              <a:ext cx="3639312" cy="8199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83307" y="2852927"/>
              <a:ext cx="3648710" cy="829310"/>
            </a:xfrm>
            <a:custGeom>
              <a:avLst/>
              <a:gdLst/>
              <a:ahLst/>
              <a:cxnLst/>
              <a:rect l="l" t="t" r="r" b="b"/>
              <a:pathLst>
                <a:path w="3648710" h="829310">
                  <a:moveTo>
                    <a:pt x="0" y="829056"/>
                  </a:moveTo>
                  <a:lnTo>
                    <a:pt x="3648455" y="829056"/>
                  </a:lnTo>
                  <a:lnTo>
                    <a:pt x="3648455" y="0"/>
                  </a:lnTo>
                  <a:lnTo>
                    <a:pt x="0" y="0"/>
                  </a:lnTo>
                  <a:lnTo>
                    <a:pt x="0" y="8290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923"/>
            <a:ext cx="105987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spc="-20" dirty="0">
                <a:solidFill>
                  <a:srgbClr val="0A48CA"/>
                </a:solidFill>
                <a:latin typeface="Arial"/>
                <a:cs typeface="Arial"/>
              </a:rPr>
              <a:t>Task:</a:t>
            </a:r>
            <a:r>
              <a:rPr sz="2200" b="1" spc="-4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Rank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count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(such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(drone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ship)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(ground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pad))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2010-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06-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04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2017-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03-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20,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descending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order.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6127"/>
            <a:ext cx="1200785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5857747"/>
            <a:ext cx="8677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-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most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common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‘No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attempt’.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5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6F2F9F"/>
                </a:solidFill>
              </a:rPr>
              <a:t>Rank</a:t>
            </a:r>
            <a:r>
              <a:rPr sz="2800" spc="-70" dirty="0">
                <a:solidFill>
                  <a:srgbClr val="6F2F9F"/>
                </a:solidFill>
              </a:rPr>
              <a:t> </a:t>
            </a:r>
            <a:r>
              <a:rPr sz="2800" dirty="0">
                <a:solidFill>
                  <a:srgbClr val="6F2F9F"/>
                </a:solidFill>
              </a:rPr>
              <a:t>Landing</a:t>
            </a:r>
            <a:r>
              <a:rPr sz="2800" spc="-55" dirty="0">
                <a:solidFill>
                  <a:srgbClr val="6F2F9F"/>
                </a:solidFill>
              </a:rPr>
              <a:t> </a:t>
            </a:r>
            <a:r>
              <a:rPr sz="2800" dirty="0">
                <a:solidFill>
                  <a:srgbClr val="6F2F9F"/>
                </a:solidFill>
              </a:rPr>
              <a:t>Outcomes</a:t>
            </a:r>
            <a:r>
              <a:rPr sz="2800" spc="-60" dirty="0">
                <a:solidFill>
                  <a:srgbClr val="6F2F9F"/>
                </a:solidFill>
              </a:rPr>
              <a:t> </a:t>
            </a:r>
            <a:r>
              <a:rPr sz="2800" dirty="0">
                <a:solidFill>
                  <a:srgbClr val="6F2F9F"/>
                </a:solidFill>
              </a:rPr>
              <a:t>Between</a:t>
            </a:r>
            <a:r>
              <a:rPr sz="2800" spc="-65" dirty="0">
                <a:solidFill>
                  <a:srgbClr val="6F2F9F"/>
                </a:solidFill>
              </a:rPr>
              <a:t> </a:t>
            </a:r>
            <a:r>
              <a:rPr sz="2800" spc="-10" dirty="0">
                <a:solidFill>
                  <a:srgbClr val="6F2F9F"/>
                </a:solidFill>
              </a:rPr>
              <a:t>2010-</a:t>
            </a:r>
            <a:r>
              <a:rPr sz="2800" spc="-20" dirty="0">
                <a:solidFill>
                  <a:srgbClr val="6F2F9F"/>
                </a:solidFill>
              </a:rPr>
              <a:t>06-</a:t>
            </a:r>
            <a:r>
              <a:rPr sz="2800" dirty="0">
                <a:solidFill>
                  <a:srgbClr val="6F2F9F"/>
                </a:solidFill>
              </a:rPr>
              <a:t>04</a:t>
            </a:r>
            <a:r>
              <a:rPr sz="2800" spc="-45" dirty="0">
                <a:solidFill>
                  <a:srgbClr val="6F2F9F"/>
                </a:solidFill>
              </a:rPr>
              <a:t> </a:t>
            </a:r>
            <a:r>
              <a:rPr sz="2800" dirty="0">
                <a:solidFill>
                  <a:srgbClr val="6F2F9F"/>
                </a:solidFill>
              </a:rPr>
              <a:t>and</a:t>
            </a:r>
            <a:r>
              <a:rPr sz="2800" spc="-70" dirty="0">
                <a:solidFill>
                  <a:srgbClr val="6F2F9F"/>
                </a:solidFill>
              </a:rPr>
              <a:t> </a:t>
            </a:r>
            <a:r>
              <a:rPr sz="2800" spc="-20" dirty="0">
                <a:solidFill>
                  <a:srgbClr val="6F2F9F"/>
                </a:solidFill>
              </a:rPr>
              <a:t>2017-03-</a:t>
            </a:r>
            <a:r>
              <a:rPr sz="2800" spc="-25" dirty="0">
                <a:solidFill>
                  <a:srgbClr val="6F2F9F"/>
                </a:solidFill>
              </a:rPr>
              <a:t>20</a:t>
            </a:r>
            <a:endParaRPr sz="2800"/>
          </a:p>
        </p:txBody>
      </p:sp>
      <p:grpSp>
        <p:nvGrpSpPr>
          <p:cNvPr id="6" name="object 6"/>
          <p:cNvGrpSpPr/>
          <p:nvPr/>
        </p:nvGrpSpPr>
        <p:grpSpPr>
          <a:xfrm>
            <a:off x="2078545" y="2771965"/>
            <a:ext cx="1971039" cy="2638425"/>
            <a:chOff x="2078545" y="2771965"/>
            <a:chExt cx="1971039" cy="26384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781299"/>
              <a:ext cx="1952244" cy="26197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83307" y="2776727"/>
              <a:ext cx="1961514" cy="2628900"/>
            </a:xfrm>
            <a:custGeom>
              <a:avLst/>
              <a:gdLst/>
              <a:ahLst/>
              <a:cxnLst/>
              <a:rect l="l" t="t" r="r" b="b"/>
              <a:pathLst>
                <a:path w="1961514" h="2628900">
                  <a:moveTo>
                    <a:pt x="0" y="2628900"/>
                  </a:moveTo>
                  <a:lnTo>
                    <a:pt x="1961388" y="2628900"/>
                  </a:lnTo>
                  <a:lnTo>
                    <a:pt x="1961388" y="0"/>
                  </a:lnTo>
                  <a:lnTo>
                    <a:pt x="0" y="0"/>
                  </a:lnTo>
                  <a:lnTo>
                    <a:pt x="0" y="26289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9051" y="2289810"/>
            <a:ext cx="96958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582420" algn="l"/>
                <a:tab pos="3738879" algn="l"/>
                <a:tab pos="5214620" algn="l"/>
                <a:tab pos="8298180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5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`landing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outcome`,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count(`landing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outcome`)</a:t>
            </a:r>
            <a:r>
              <a:rPr sz="1400" spc="-1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AS</a:t>
            </a:r>
            <a:r>
              <a:rPr sz="1400" spc="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‘Count’</a:t>
            </a:r>
            <a:r>
              <a:rPr sz="1400" spc="-7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FROM 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`SPACEXDATASET`</a:t>
            </a:r>
            <a:r>
              <a:rPr sz="14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`DATE`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BETWEEN</a:t>
            </a:r>
            <a:r>
              <a:rPr sz="1400" spc="-3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'2010-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06-04'</a:t>
            </a:r>
            <a:r>
              <a:rPr sz="1400" spc="-12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AND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'2017-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03-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20'</a:t>
            </a:r>
            <a:r>
              <a:rPr sz="1400" spc="-5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GROUP</a:t>
            </a:r>
            <a:r>
              <a:rPr sz="1400" spc="-3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BY</a:t>
            </a:r>
            <a:r>
              <a:rPr sz="1400" spc="-3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`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outcome`</a:t>
            </a:r>
            <a:r>
              <a:rPr sz="14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ORDER</a:t>
            </a:r>
            <a:r>
              <a:rPr sz="1400" spc="-3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BY</a:t>
            </a:r>
            <a:r>
              <a:rPr sz="1400" spc="-6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count(`landing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outcome`)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DESC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6174740" cy="4478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California,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USA</a:t>
            </a:r>
            <a:endParaRPr sz="2200">
              <a:latin typeface="Arial MT"/>
              <a:cs typeface="Arial MT"/>
            </a:endParaRPr>
          </a:p>
          <a:p>
            <a:pPr marL="697865" lvl="1" indent="-227965">
              <a:lnSpc>
                <a:spcPts val="2160"/>
              </a:lnSpc>
              <a:spcBef>
                <a:spcPts val="1420"/>
              </a:spcBef>
              <a:buChar char="•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VAFB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SLC-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4E |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Vandenberg</a:t>
            </a:r>
            <a:r>
              <a:rPr sz="16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Air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Force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Base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endParaRPr sz="1600">
              <a:latin typeface="Arial MT"/>
              <a:cs typeface="Arial MT"/>
            </a:endParaRPr>
          </a:p>
          <a:p>
            <a:pPr marL="697865">
              <a:lnSpc>
                <a:spcPts val="1920"/>
              </a:lnSpc>
            </a:pP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Complex</a:t>
            </a:r>
            <a:r>
              <a:rPr sz="16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4E</a:t>
            </a:r>
            <a:endParaRPr sz="16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Florida,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USA</a:t>
            </a:r>
            <a:endParaRPr sz="22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LC-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39A</a:t>
            </a:r>
            <a:r>
              <a:rPr sz="18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|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Kennedy Space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Center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Launch</a:t>
            </a:r>
            <a:endParaRPr sz="1800">
              <a:latin typeface="Arial MT"/>
              <a:cs typeface="Arial MT"/>
            </a:endParaRPr>
          </a:p>
          <a:p>
            <a:pPr marL="697865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Complex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39A</a:t>
            </a:r>
            <a:endParaRPr sz="1800">
              <a:latin typeface="Arial MT"/>
              <a:cs typeface="Arial MT"/>
            </a:endParaRPr>
          </a:p>
          <a:p>
            <a:pPr marL="697865" marR="92710" lvl="1" indent="-228600">
              <a:lnSpc>
                <a:spcPct val="100000"/>
              </a:lnSpc>
              <a:spcBef>
                <a:spcPts val="134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|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Calibri"/>
                <a:cs typeface="Calibri"/>
              </a:rPr>
              <a:t>Cape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Canaveral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Force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Station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Launch </a:t>
            </a:r>
            <a:r>
              <a:rPr sz="1800" dirty="0">
                <a:latin typeface="Calibri"/>
                <a:cs typeface="Calibri"/>
              </a:rPr>
              <a:t>Complex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  <a:p>
            <a:pPr marL="697865" marR="55880" lvl="1" indent="-228600">
              <a:lnSpc>
                <a:spcPts val="2150"/>
              </a:lnSpc>
              <a:spcBef>
                <a:spcPts val="148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SLC-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|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Calibri"/>
                <a:cs typeface="Calibri"/>
              </a:rPr>
              <a:t>Cape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Canaveral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Station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Space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Complex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  <a:p>
            <a:pPr marL="697865" marR="58419" lvl="1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*Note: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CCAFS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LC-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40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CCAFS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SLC-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40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data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refer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same</a:t>
            </a:r>
            <a:r>
              <a:rPr sz="18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launch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site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FAC46"/>
                </a:solidFill>
              </a:rPr>
              <a:t>Falcon</a:t>
            </a:r>
            <a:r>
              <a:rPr spc="-75" dirty="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9</a:t>
            </a:r>
            <a:r>
              <a:rPr spc="-90" dirty="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Launch</a:t>
            </a:r>
            <a:r>
              <a:rPr spc="-60" dirty="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Site</a:t>
            </a:r>
            <a:r>
              <a:rPr spc="-105" dirty="0">
                <a:solidFill>
                  <a:srgbClr val="6FAC46"/>
                </a:solidFill>
              </a:rPr>
              <a:t> </a:t>
            </a:r>
            <a:r>
              <a:rPr spc="-10" dirty="0">
                <a:solidFill>
                  <a:srgbClr val="6FAC46"/>
                </a:solidFill>
              </a:rPr>
              <a:t>Locations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529060" cy="6858000"/>
            <a:chOff x="0" y="0"/>
            <a:chExt cx="1152906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376" y="1389888"/>
              <a:ext cx="4320539" cy="43190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94804" y="1385316"/>
              <a:ext cx="4330065" cy="4328160"/>
            </a:xfrm>
            <a:custGeom>
              <a:avLst/>
              <a:gdLst/>
              <a:ahLst/>
              <a:cxnLst/>
              <a:rect l="l" t="t" r="r" b="b"/>
              <a:pathLst>
                <a:path w="4330065" h="4328160">
                  <a:moveTo>
                    <a:pt x="0" y="4328160"/>
                  </a:moveTo>
                  <a:lnTo>
                    <a:pt x="4329684" y="4328160"/>
                  </a:lnTo>
                  <a:lnTo>
                    <a:pt x="4329684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39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481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40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415287"/>
            <a:ext cx="10431780" cy="188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511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(Success/Failure)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first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landings.</a:t>
            </a:r>
            <a:r>
              <a:rPr sz="22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They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grouped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associated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geographical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coordinates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sense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site’s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be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gleaned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relative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green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markers.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FAC46"/>
                </a:solidFill>
              </a:rPr>
              <a:t>Map</a:t>
            </a:r>
            <a:r>
              <a:rPr spc="-90" dirty="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Markers</a:t>
            </a:r>
            <a:r>
              <a:rPr spc="-60" dirty="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of</a:t>
            </a:r>
            <a:r>
              <a:rPr spc="-100" dirty="0">
                <a:solidFill>
                  <a:srgbClr val="6FAC46"/>
                </a:solidFill>
              </a:rPr>
              <a:t> </a:t>
            </a:r>
            <a:r>
              <a:rPr spc="-10" dirty="0">
                <a:solidFill>
                  <a:srgbClr val="6FAC46"/>
                </a:solidFill>
              </a:rPr>
              <a:t>Success/Failed</a:t>
            </a:r>
            <a:r>
              <a:rPr spc="-60" dirty="0">
                <a:solidFill>
                  <a:srgbClr val="6FAC46"/>
                </a:solidFill>
              </a:rPr>
              <a:t> </a:t>
            </a:r>
            <a:r>
              <a:rPr spc="-10" dirty="0">
                <a:solidFill>
                  <a:srgbClr val="6FAC46"/>
                </a:solidFill>
              </a:rPr>
              <a:t>Landings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6414" y="6092444"/>
            <a:ext cx="1948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292929"/>
                </a:solidFill>
                <a:latin typeface="Arial MT"/>
                <a:cs typeface="Arial MT"/>
              </a:rPr>
              <a:t>VAFB</a:t>
            </a:r>
            <a:r>
              <a:rPr sz="24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Arial MT"/>
                <a:cs typeface="Arial MT"/>
              </a:rPr>
              <a:t>SLC-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4E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40151" y="6092444"/>
            <a:ext cx="1769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4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39A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4555" y="6092444"/>
            <a:ext cx="1972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2400" spc="-35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77733" y="6097015"/>
            <a:ext cx="19964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SLC-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9052" y="3951732"/>
              <a:ext cx="2161031" cy="21595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64479" y="3947159"/>
              <a:ext cx="2170430" cy="2169160"/>
            </a:xfrm>
            <a:custGeom>
              <a:avLst/>
              <a:gdLst/>
              <a:ahLst/>
              <a:cxnLst/>
              <a:rect l="l" t="t" r="r" b="b"/>
              <a:pathLst>
                <a:path w="2170429" h="2169160">
                  <a:moveTo>
                    <a:pt x="0" y="2168652"/>
                  </a:moveTo>
                  <a:lnTo>
                    <a:pt x="2170176" y="2168652"/>
                  </a:lnTo>
                  <a:lnTo>
                    <a:pt x="2170176" y="0"/>
                  </a:lnTo>
                  <a:lnTo>
                    <a:pt x="0" y="0"/>
                  </a:lnTo>
                  <a:lnTo>
                    <a:pt x="0" y="216865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" y="3951732"/>
              <a:ext cx="2161032" cy="21595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4755" y="3947159"/>
              <a:ext cx="2170430" cy="2169160"/>
            </a:xfrm>
            <a:custGeom>
              <a:avLst/>
              <a:gdLst/>
              <a:ahLst/>
              <a:cxnLst/>
              <a:rect l="l" t="t" r="r" b="b"/>
              <a:pathLst>
                <a:path w="2170430" h="2169160">
                  <a:moveTo>
                    <a:pt x="0" y="2168652"/>
                  </a:moveTo>
                  <a:lnTo>
                    <a:pt x="2170176" y="2168652"/>
                  </a:lnTo>
                  <a:lnTo>
                    <a:pt x="2170176" y="0"/>
                  </a:lnTo>
                  <a:lnTo>
                    <a:pt x="0" y="0"/>
                  </a:lnTo>
                  <a:lnTo>
                    <a:pt x="0" y="216865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1628" y="3951732"/>
              <a:ext cx="2159507" cy="21595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687056" y="3947159"/>
              <a:ext cx="2169160" cy="2169160"/>
            </a:xfrm>
            <a:custGeom>
              <a:avLst/>
              <a:gdLst/>
              <a:ahLst/>
              <a:cxnLst/>
              <a:rect l="l" t="t" r="r" b="b"/>
              <a:pathLst>
                <a:path w="2169159" h="2169160">
                  <a:moveTo>
                    <a:pt x="0" y="2168652"/>
                  </a:moveTo>
                  <a:lnTo>
                    <a:pt x="2168652" y="2168652"/>
                  </a:lnTo>
                  <a:lnTo>
                    <a:pt x="2168652" y="0"/>
                  </a:lnTo>
                  <a:lnTo>
                    <a:pt x="0" y="0"/>
                  </a:lnTo>
                  <a:lnTo>
                    <a:pt x="0" y="216865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4951" y="3951732"/>
              <a:ext cx="2159507" cy="21595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40379" y="3947159"/>
              <a:ext cx="2169160" cy="2169160"/>
            </a:xfrm>
            <a:custGeom>
              <a:avLst/>
              <a:gdLst/>
              <a:ahLst/>
              <a:cxnLst/>
              <a:rect l="l" t="t" r="r" b="b"/>
              <a:pathLst>
                <a:path w="2169160" h="2169160">
                  <a:moveTo>
                    <a:pt x="0" y="2168652"/>
                  </a:moveTo>
                  <a:lnTo>
                    <a:pt x="2168651" y="2168652"/>
                  </a:lnTo>
                  <a:lnTo>
                    <a:pt x="2168651" y="0"/>
                  </a:lnTo>
                  <a:lnTo>
                    <a:pt x="0" y="0"/>
                  </a:lnTo>
                  <a:lnTo>
                    <a:pt x="0" y="216865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381760"/>
            <a:ext cx="3780790" cy="481774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6985" indent="-228600">
              <a:lnSpc>
                <a:spcPct val="90000"/>
              </a:lnSpc>
              <a:spcBef>
                <a:spcPts val="359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SLC-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coordinates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are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close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being,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not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exactly,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right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top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each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other.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ts val="2510"/>
              </a:lnSpc>
              <a:spcBef>
                <a:spcPts val="114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perimeter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road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around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2375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0.19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km</a:t>
            </a:r>
            <a:endParaRPr sz="2200">
              <a:latin typeface="Arial MT"/>
              <a:cs typeface="Arial MT"/>
            </a:endParaRPr>
          </a:p>
          <a:p>
            <a:pPr marL="241300" marR="361315">
              <a:lnSpc>
                <a:spcPts val="2380"/>
              </a:lnSpc>
              <a:spcBef>
                <a:spcPts val="165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away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coordinates.</a:t>
            </a:r>
            <a:endParaRPr sz="2200">
              <a:latin typeface="Arial MT"/>
              <a:cs typeface="Arial MT"/>
            </a:endParaRPr>
          </a:p>
          <a:p>
            <a:pPr marL="241300" marR="299720" indent="-228600">
              <a:lnSpc>
                <a:spcPts val="2380"/>
              </a:lnSpc>
              <a:spcBef>
                <a:spcPts val="13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coastline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0.92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km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away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40.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ts val="2380"/>
              </a:lnSpc>
              <a:spcBef>
                <a:spcPts val="138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rail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1.33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km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away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40.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FAC46"/>
                </a:solidFill>
              </a:rPr>
              <a:t>Distance</a:t>
            </a:r>
            <a:r>
              <a:rPr spc="-85" dirty="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from</a:t>
            </a:r>
            <a:r>
              <a:rPr spc="-90" dirty="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Launch</a:t>
            </a:r>
            <a:r>
              <a:rPr spc="-70" dirty="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Site</a:t>
            </a:r>
            <a:r>
              <a:rPr spc="-80" dirty="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to</a:t>
            </a:r>
            <a:r>
              <a:rPr spc="-95" dirty="0">
                <a:solidFill>
                  <a:srgbClr val="6FAC46"/>
                </a:solidFill>
              </a:rPr>
              <a:t> </a:t>
            </a:r>
            <a:r>
              <a:rPr spc="-10" dirty="0">
                <a:solidFill>
                  <a:srgbClr val="6FAC46"/>
                </a:solidFill>
              </a:rPr>
              <a:t>Proximities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529060" cy="6858000"/>
            <a:chOff x="0" y="0"/>
            <a:chExt cx="1152906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41056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2" y="1385316"/>
              <a:ext cx="6849109" cy="4114800"/>
            </a:xfrm>
            <a:custGeom>
              <a:avLst/>
              <a:gdLst/>
              <a:ahLst/>
              <a:cxnLst/>
              <a:rect l="l" t="t" r="r" b="b"/>
              <a:pathLst>
                <a:path w="6849109" h="4114800">
                  <a:moveTo>
                    <a:pt x="0" y="4114800"/>
                  </a:moveTo>
                  <a:lnTo>
                    <a:pt x="6848856" y="41148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4114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41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4834890" cy="407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dropdown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menu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allowed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selection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selected,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pie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displayed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distribution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stage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different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200">
              <a:latin typeface="Arial MT"/>
              <a:cs typeface="Arial MT"/>
            </a:endParaRPr>
          </a:p>
          <a:p>
            <a:pPr marL="241300" marR="544195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greatest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share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successful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landing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(at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41.7%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total)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occurred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39A.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C00000"/>
                </a:solidFill>
              </a:rPr>
              <a:t>Launch</a:t>
            </a:r>
            <a:r>
              <a:rPr spc="-11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Success</a:t>
            </a:r>
            <a:r>
              <a:rPr spc="-8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Count</a:t>
            </a:r>
            <a:r>
              <a:rPr spc="-7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for</a:t>
            </a:r>
            <a:r>
              <a:rPr spc="-254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All</a:t>
            </a:r>
            <a:r>
              <a:rPr spc="-114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0384" y="1389888"/>
              <a:ext cx="5055108" cy="43190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15811" y="1385316"/>
              <a:ext cx="5064760" cy="4328160"/>
            </a:xfrm>
            <a:custGeom>
              <a:avLst/>
              <a:gdLst/>
              <a:ahLst/>
              <a:cxnLst/>
              <a:rect l="l" t="t" r="r" b="b"/>
              <a:pathLst>
                <a:path w="5064759" h="4328160">
                  <a:moveTo>
                    <a:pt x="0" y="4328160"/>
                  </a:moveTo>
                  <a:lnTo>
                    <a:pt x="5064251" y="4328160"/>
                  </a:lnTo>
                  <a:lnTo>
                    <a:pt x="5064251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381760"/>
            <a:ext cx="4764405" cy="260159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59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626DF9"/>
                </a:solidFill>
                <a:latin typeface="Arial MT"/>
                <a:cs typeface="Arial MT"/>
              </a:rPr>
              <a:t>failed</a:t>
            </a:r>
            <a:r>
              <a:rPr sz="2200" spc="-55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626DF9"/>
                </a:solidFill>
                <a:latin typeface="Arial MT"/>
                <a:cs typeface="Arial MT"/>
              </a:rPr>
              <a:t>landings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indicated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‘0’</a:t>
            </a:r>
            <a:r>
              <a:rPr sz="2200" spc="-1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44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2200" spc="-445" dirty="0">
                <a:solidFill>
                  <a:srgbClr val="626DF9"/>
                </a:solidFill>
                <a:latin typeface="Arial MT"/>
                <a:cs typeface="Arial MT"/>
              </a:rPr>
              <a:t>■</a:t>
            </a:r>
            <a:r>
              <a:rPr sz="2200" spc="5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626DF9"/>
                </a:solidFill>
                <a:latin typeface="Arial MT"/>
                <a:cs typeface="Arial MT"/>
              </a:rPr>
              <a:t>blue </a:t>
            </a:r>
            <a:r>
              <a:rPr sz="2200" dirty="0">
                <a:solidFill>
                  <a:srgbClr val="626DF9"/>
                </a:solidFill>
                <a:latin typeface="Arial MT"/>
                <a:cs typeface="Arial MT"/>
              </a:rPr>
              <a:t>wedge</a:t>
            </a:r>
            <a:r>
              <a:rPr sz="2200" spc="-35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626DF9"/>
                </a:solidFill>
                <a:latin typeface="Arial MT"/>
                <a:cs typeface="Arial MT"/>
              </a:rPr>
              <a:t>in</a:t>
            </a:r>
            <a:r>
              <a:rPr sz="2200" spc="-50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626DF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626DF9"/>
                </a:solidFill>
                <a:latin typeface="Arial MT"/>
                <a:cs typeface="Arial MT"/>
              </a:rPr>
              <a:t>pie</a:t>
            </a:r>
            <a:r>
              <a:rPr sz="2200" spc="-45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626DF9"/>
                </a:solidFill>
                <a:latin typeface="Arial MT"/>
                <a:cs typeface="Arial MT"/>
              </a:rPr>
              <a:t>chart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dirty="0">
                <a:solidFill>
                  <a:srgbClr val="EE543A"/>
                </a:solidFill>
                <a:latin typeface="Arial MT"/>
                <a:cs typeface="Arial MT"/>
              </a:rPr>
              <a:t>successful</a:t>
            </a:r>
            <a:r>
              <a:rPr sz="2200" spc="-75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E543A"/>
                </a:solidFill>
                <a:latin typeface="Arial MT"/>
                <a:cs typeface="Arial MT"/>
              </a:rPr>
              <a:t>landings</a:t>
            </a:r>
            <a:r>
              <a:rPr sz="2200" spc="-30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‘1’</a:t>
            </a:r>
            <a:r>
              <a:rPr sz="2200" spc="-1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Class </a:t>
            </a:r>
            <a:r>
              <a:rPr sz="2200" spc="-44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2200" spc="-445" dirty="0">
                <a:solidFill>
                  <a:srgbClr val="EE543A"/>
                </a:solidFill>
                <a:latin typeface="Arial MT"/>
                <a:cs typeface="Arial MT"/>
              </a:rPr>
              <a:t>■</a:t>
            </a:r>
            <a:r>
              <a:rPr sz="2200" spc="5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E543A"/>
                </a:solidFill>
                <a:latin typeface="Arial MT"/>
                <a:cs typeface="Arial MT"/>
              </a:rPr>
              <a:t>red</a:t>
            </a:r>
            <a:r>
              <a:rPr sz="2200" spc="-60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E543A"/>
                </a:solidFill>
                <a:latin typeface="Arial MT"/>
                <a:cs typeface="Arial MT"/>
              </a:rPr>
              <a:t>wedge</a:t>
            </a:r>
            <a:r>
              <a:rPr sz="2200" spc="-30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E543A"/>
                </a:solidFill>
                <a:latin typeface="Arial MT"/>
                <a:cs typeface="Arial MT"/>
              </a:rPr>
              <a:t>in</a:t>
            </a:r>
            <a:r>
              <a:rPr sz="2200" spc="-35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E543A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E543A"/>
                </a:solidFill>
                <a:latin typeface="Arial MT"/>
                <a:cs typeface="Arial MT"/>
              </a:rPr>
              <a:t>pie</a:t>
            </a:r>
            <a:r>
              <a:rPr sz="2200" spc="-40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EE543A"/>
                </a:solidFill>
                <a:latin typeface="Arial MT"/>
                <a:cs typeface="Arial MT"/>
              </a:rPr>
              <a:t>chart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).</a:t>
            </a:r>
            <a:endParaRPr sz="2200">
              <a:latin typeface="Arial MT"/>
              <a:cs typeface="Arial MT"/>
            </a:endParaRPr>
          </a:p>
          <a:p>
            <a:pPr marL="241300" marR="73660" indent="-228600">
              <a:lnSpc>
                <a:spcPct val="90100"/>
              </a:lnSpc>
              <a:spcBef>
                <a:spcPts val="10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SLC-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first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(42.9%).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C00000"/>
                </a:solidFill>
              </a:rPr>
              <a:t>Launch</a:t>
            </a:r>
            <a:r>
              <a:rPr spc="-9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Site</a:t>
            </a:r>
            <a:r>
              <a:rPr spc="-12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with</a:t>
            </a:r>
            <a:r>
              <a:rPr spc="-12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Highest</a:t>
            </a:r>
            <a:r>
              <a:rPr spc="-10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Launch</a:t>
            </a:r>
            <a:r>
              <a:rPr spc="-9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Success</a:t>
            </a:r>
            <a:r>
              <a:rPr spc="-10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Ratio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0384" y="1389888"/>
              <a:ext cx="5055108" cy="43190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15811" y="1385316"/>
              <a:ext cx="5064760" cy="4328160"/>
            </a:xfrm>
            <a:custGeom>
              <a:avLst/>
              <a:gdLst/>
              <a:ahLst/>
              <a:cxnLst/>
              <a:rect l="l" t="t" r="r" b="b"/>
              <a:pathLst>
                <a:path w="5064759" h="4328160">
                  <a:moveTo>
                    <a:pt x="0" y="4328160"/>
                  </a:moveTo>
                  <a:lnTo>
                    <a:pt x="5064251" y="4328160"/>
                  </a:lnTo>
                  <a:lnTo>
                    <a:pt x="5064251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8982" y="1381760"/>
            <a:ext cx="10334625" cy="266573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63880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competition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SpaceX,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rival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company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wants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make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predictions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landings.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10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Questions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explore:</a:t>
            </a:r>
            <a:endParaRPr sz="22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19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nature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extent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available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landings?</a:t>
            </a:r>
            <a:endParaRPr sz="1800">
              <a:latin typeface="Arial MT"/>
              <a:cs typeface="Arial MT"/>
            </a:endParaRPr>
          </a:p>
          <a:p>
            <a:pPr marL="697865" lvl="1" indent="-227965">
              <a:lnSpc>
                <a:spcPts val="2050"/>
              </a:lnSpc>
              <a:spcBef>
                <a:spcPts val="1190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would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work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(have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accuracy) to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predict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697865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future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launch?</a:t>
            </a:r>
            <a:endParaRPr sz="18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190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future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successful?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0090" y="1175766"/>
            <a:ext cx="10753725" cy="0"/>
          </a:xfrm>
          <a:custGeom>
            <a:avLst/>
            <a:gdLst/>
            <a:ahLst/>
            <a:cxnLst/>
            <a:rect l="l" t="t" r="r" b="b"/>
            <a:pathLst>
              <a:path w="10753725">
                <a:moveTo>
                  <a:pt x="0" y="0"/>
                </a:moveTo>
                <a:lnTo>
                  <a:pt x="10753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241151" y="6107681"/>
            <a:ext cx="1384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0" dirty="0">
                <a:solidFill>
                  <a:srgbClr val="1C7CDB"/>
                </a:solidFill>
                <a:latin typeface="Arial MT"/>
                <a:cs typeface="Arial MT"/>
              </a:rPr>
              <a:t>7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563620" cy="4741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59385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These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screenshots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vs.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sites,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different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selected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range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slider.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range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2,000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kg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5,000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kg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largest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success rate.</a:t>
            </a:r>
            <a:endParaRPr sz="2200">
              <a:latin typeface="Arial MT"/>
              <a:cs typeface="Arial MT"/>
            </a:endParaRPr>
          </a:p>
          <a:p>
            <a:pPr marL="241300" marR="309880" indent="-228600" algn="just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‘FT’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version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category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largest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rate.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C00000"/>
                </a:solidFill>
              </a:rPr>
              <a:t>Payload</a:t>
            </a:r>
            <a:r>
              <a:rPr spc="-9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vs.</a:t>
            </a:r>
            <a:r>
              <a:rPr spc="-12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Launch</a:t>
            </a:r>
            <a:r>
              <a:rPr spc="-90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Outcome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91037" y="1380553"/>
            <a:ext cx="3618865" cy="1818639"/>
            <a:chOff x="4491037" y="1380553"/>
            <a:chExt cx="3618865" cy="18186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0372" y="1389888"/>
              <a:ext cx="3599688" cy="1799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95800" y="1385316"/>
              <a:ext cx="3609340" cy="1809114"/>
            </a:xfrm>
            <a:custGeom>
              <a:avLst/>
              <a:gdLst/>
              <a:ahLst/>
              <a:cxnLst/>
              <a:rect l="l" t="t" r="r" b="b"/>
              <a:pathLst>
                <a:path w="3609340" h="1809114">
                  <a:moveTo>
                    <a:pt x="0" y="1808988"/>
                  </a:moveTo>
                  <a:lnTo>
                    <a:pt x="3608832" y="1808988"/>
                  </a:lnTo>
                  <a:lnTo>
                    <a:pt x="3608832" y="0"/>
                  </a:lnTo>
                  <a:lnTo>
                    <a:pt x="0" y="0"/>
                  </a:lnTo>
                  <a:lnTo>
                    <a:pt x="0" y="18089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05138" y="5741009"/>
            <a:ext cx="1947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292929"/>
                </a:solidFill>
                <a:latin typeface="Arial MT"/>
                <a:cs typeface="Arial MT"/>
              </a:rPr>
              <a:t>VAFB</a:t>
            </a:r>
            <a:r>
              <a:rPr sz="24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SLC-4E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5534" y="5741009"/>
            <a:ext cx="176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39A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4950" y="3170046"/>
            <a:ext cx="1971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sz="2400" spc="-25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0754" y="3174618"/>
            <a:ext cx="1997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SLC-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11889105" cy="6858000"/>
            <a:chOff x="0" y="0"/>
            <a:chExt cx="11889105" cy="68580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9892" y="1389888"/>
              <a:ext cx="3599688" cy="17998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275319" y="1385316"/>
              <a:ext cx="3609340" cy="1809114"/>
            </a:xfrm>
            <a:custGeom>
              <a:avLst/>
              <a:gdLst/>
              <a:ahLst/>
              <a:cxnLst/>
              <a:rect l="l" t="t" r="r" b="b"/>
              <a:pathLst>
                <a:path w="3609340" h="1809114">
                  <a:moveTo>
                    <a:pt x="0" y="1808988"/>
                  </a:moveTo>
                  <a:lnTo>
                    <a:pt x="3608831" y="1808988"/>
                  </a:lnTo>
                  <a:lnTo>
                    <a:pt x="3608831" y="0"/>
                  </a:lnTo>
                  <a:lnTo>
                    <a:pt x="0" y="0"/>
                  </a:lnTo>
                  <a:lnTo>
                    <a:pt x="0" y="18089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0371" y="3959352"/>
              <a:ext cx="3599687" cy="18013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95800" y="3954779"/>
              <a:ext cx="3609340" cy="1811020"/>
            </a:xfrm>
            <a:custGeom>
              <a:avLst/>
              <a:gdLst/>
              <a:ahLst/>
              <a:cxnLst/>
              <a:rect l="l" t="t" r="r" b="b"/>
              <a:pathLst>
                <a:path w="3609340" h="1811020">
                  <a:moveTo>
                    <a:pt x="0" y="1810512"/>
                  </a:moveTo>
                  <a:lnTo>
                    <a:pt x="3608832" y="1810512"/>
                  </a:lnTo>
                  <a:lnTo>
                    <a:pt x="3608832" y="0"/>
                  </a:lnTo>
                  <a:lnTo>
                    <a:pt x="0" y="0"/>
                  </a:lnTo>
                  <a:lnTo>
                    <a:pt x="0" y="18105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9892" y="3959352"/>
              <a:ext cx="3599688" cy="18013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275319" y="3954779"/>
              <a:ext cx="3609340" cy="1811020"/>
            </a:xfrm>
            <a:custGeom>
              <a:avLst/>
              <a:gdLst/>
              <a:ahLst/>
              <a:cxnLst/>
              <a:rect l="l" t="t" r="r" b="b"/>
              <a:pathLst>
                <a:path w="3609340" h="1811020">
                  <a:moveTo>
                    <a:pt x="0" y="1810512"/>
                  </a:moveTo>
                  <a:lnTo>
                    <a:pt x="3608831" y="1810512"/>
                  </a:lnTo>
                  <a:lnTo>
                    <a:pt x="3608831" y="0"/>
                  </a:lnTo>
                  <a:lnTo>
                    <a:pt x="0" y="0"/>
                  </a:lnTo>
                  <a:lnTo>
                    <a:pt x="0" y="18105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65823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performed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equally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well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except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sz="2200" spc="-1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which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poorly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relative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other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models.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404040"/>
                </a:solidFill>
              </a:rPr>
              <a:t>Classification</a:t>
            </a:r>
            <a:r>
              <a:rPr spc="-160" dirty="0">
                <a:solidFill>
                  <a:srgbClr val="404040"/>
                </a:solidFill>
              </a:rPr>
              <a:t> </a:t>
            </a:r>
            <a:r>
              <a:rPr spc="-10" dirty="0">
                <a:solidFill>
                  <a:srgbClr val="404040"/>
                </a:solidFill>
              </a:rPr>
              <a:t>Accuracy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529060" cy="6858000"/>
            <a:chOff x="0" y="0"/>
            <a:chExt cx="1152906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4960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2" y="1385316"/>
              <a:ext cx="6849109" cy="3505200"/>
            </a:xfrm>
            <a:custGeom>
              <a:avLst/>
              <a:gdLst/>
              <a:ahLst/>
              <a:cxnLst/>
              <a:rect l="l" t="t" r="r" b="b"/>
              <a:pathLst>
                <a:path w="6849109" h="3505200">
                  <a:moveTo>
                    <a:pt x="0" y="3505200"/>
                  </a:moveTo>
                  <a:lnTo>
                    <a:pt x="6848856" y="35052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505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5006975" cy="120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Shown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here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confusion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matrix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Logistic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Regression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model.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Confusion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matrices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read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as: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4829378"/>
            <a:ext cx="4772660" cy="1266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Prediction</a:t>
            </a:r>
            <a:r>
              <a:rPr sz="22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Breakdown:</a:t>
            </a:r>
            <a:endParaRPr sz="22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2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12</a:t>
            </a:r>
            <a:r>
              <a:rPr sz="18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True</a:t>
            </a:r>
            <a:r>
              <a:rPr sz="18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Positives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3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True</a:t>
            </a:r>
            <a:r>
              <a:rPr sz="18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Negatives</a:t>
            </a:r>
            <a:endParaRPr sz="18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3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False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Positives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0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False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Negatives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404040"/>
                </a:solidFill>
              </a:rPr>
              <a:t>Confusion</a:t>
            </a:r>
            <a:r>
              <a:rPr spc="-175" dirty="0">
                <a:solidFill>
                  <a:srgbClr val="404040"/>
                </a:solidFill>
              </a:rPr>
              <a:t> </a:t>
            </a:r>
            <a:r>
              <a:rPr spc="-10" dirty="0">
                <a:solidFill>
                  <a:srgbClr val="404040"/>
                </a:solidFill>
              </a:rPr>
              <a:t>Matrix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1474450" cy="6858000"/>
            <a:chOff x="0" y="0"/>
            <a:chExt cx="11474450" cy="6858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0384" y="1389888"/>
              <a:ext cx="5344668" cy="43190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15811" y="1385316"/>
              <a:ext cx="5354320" cy="4328160"/>
            </a:xfrm>
            <a:custGeom>
              <a:avLst/>
              <a:gdLst/>
              <a:ahLst/>
              <a:cxnLst/>
              <a:rect l="l" t="t" r="r" b="b"/>
              <a:pathLst>
                <a:path w="5354320" h="4328160">
                  <a:moveTo>
                    <a:pt x="0" y="4328160"/>
                  </a:moveTo>
                  <a:lnTo>
                    <a:pt x="5353812" y="4328160"/>
                  </a:lnTo>
                  <a:lnTo>
                    <a:pt x="5353812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172" y="2709672"/>
              <a:ext cx="1895855" cy="18958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8982" y="1236116"/>
            <a:ext cx="10452100" cy="223774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SpaceX’s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record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improved.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trend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toward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better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performance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more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are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made.</a:t>
            </a:r>
            <a:endParaRPr sz="2200">
              <a:latin typeface="Arial MT"/>
              <a:cs typeface="Arial MT"/>
            </a:endParaRPr>
          </a:p>
          <a:p>
            <a:pPr marL="241300" marR="18224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predict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future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first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outcomes.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Conclusion</a:t>
            </a:r>
          </a:p>
        </p:txBody>
      </p:sp>
      <p:sp>
        <p:nvSpPr>
          <p:cNvPr id="5" name="object 5"/>
          <p:cNvSpPr/>
          <p:nvPr/>
        </p:nvSpPr>
        <p:spPr>
          <a:xfrm>
            <a:off x="720090" y="1175766"/>
            <a:ext cx="10753725" cy="0"/>
          </a:xfrm>
          <a:custGeom>
            <a:avLst/>
            <a:gdLst/>
            <a:ahLst/>
            <a:cxnLst/>
            <a:rect l="l" t="t" r="r" b="b"/>
            <a:pathLst>
              <a:path w="10753725">
                <a:moveTo>
                  <a:pt x="0" y="0"/>
                </a:moveTo>
                <a:lnTo>
                  <a:pt x="10753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50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8982" y="1419860"/>
            <a:ext cx="10161270" cy="1804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SpaceX</a:t>
            </a:r>
            <a:r>
              <a:rPr sz="1000" b="1" spc="7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API</a:t>
            </a:r>
            <a:r>
              <a:rPr sz="1000" b="1" spc="1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(JSON):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https://cf-courses-data.s3.us.cloud-object-storage.appdomain.cloud/IBM-DS0321EN-SkillsNetwork/datasets/API_call_spacex_api.json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4"/>
              </a:spcBef>
              <a:buFont typeface="Arial MT"/>
              <a:buChar char="•"/>
            </a:pPr>
            <a:endParaRPr sz="1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Wikipedia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(Webpage):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https://en.wikipedia.org/w/index.php?title=List_of_Falcon_9_and_Falcon_Heavy_launches&amp;oldid=1027686922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buFont typeface="Arial MT"/>
              <a:buChar char="•"/>
            </a:pPr>
            <a:endParaRPr sz="10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1000" b="1" dirty="0">
                <a:latin typeface="Arial"/>
                <a:cs typeface="Arial"/>
                <a:hlinkClick r:id="rId4"/>
              </a:rPr>
              <a:t>SpaceX</a:t>
            </a:r>
            <a:r>
              <a:rPr sz="1000" b="1" spc="135" dirty="0">
                <a:latin typeface="Arial"/>
                <a:cs typeface="Arial"/>
                <a:hlinkClick r:id="rId4"/>
              </a:rPr>
              <a:t> </a:t>
            </a:r>
            <a:r>
              <a:rPr sz="1000" b="1" dirty="0">
                <a:latin typeface="Arial"/>
                <a:cs typeface="Arial"/>
                <a:hlinkClick r:id="rId4"/>
              </a:rPr>
              <a:t>(CSV):</a:t>
            </a:r>
            <a:r>
              <a:rPr sz="1000" b="1" spc="175" dirty="0">
                <a:latin typeface="Arial"/>
                <a:cs typeface="Arial"/>
                <a:hlinkClick r:id="rId4"/>
              </a:rPr>
              <a:t> </a:t>
            </a:r>
            <a:r>
              <a:rPr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https://cf-courses-data.s3.us.cloud-object-storage.appdomain.cloud/IBM-DS0321EN-</a:t>
            </a:r>
            <a:r>
              <a:rPr sz="1000" spc="-10" dirty="0">
                <a:solidFill>
                  <a:srgbClr val="0462C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SkillsNetwork/labs/module_2/data/Spacex.csv?utm_medium=Exinfluencer&amp;utm_source=Exinfluencer&amp;utm_content=000026UJ&amp;utm_term=10006555&amp;utm_id=NA-SkillsNetwork-</a:t>
            </a:r>
            <a:r>
              <a:rPr sz="1000" spc="-10" dirty="0">
                <a:solidFill>
                  <a:srgbClr val="0462C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Channel-SkillsNetworkCoursesIBMDS0321ENSkillsNetwork26802033-2022-01-</a:t>
            </a:r>
            <a:r>
              <a:rPr sz="10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01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0"/>
              </a:spcBef>
              <a:buFont typeface="Arial MT"/>
              <a:buChar char="•"/>
            </a:pPr>
            <a:endParaRPr sz="1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Launch</a:t>
            </a:r>
            <a:r>
              <a:rPr sz="1000" b="1" spc="114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Geo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(CSV):</a:t>
            </a:r>
            <a:r>
              <a:rPr sz="1000" b="1" spc="140" dirty="0"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https://cf-courses-data.s3.us.cloud-object-storage.appdomain.cloud/IBM-DS0321EN-SkillsNetwork/datasets/spacex_launch_geo.csv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4"/>
              </a:spcBef>
              <a:buFont typeface="Arial MT"/>
              <a:buChar char="•"/>
            </a:pPr>
            <a:endParaRPr sz="1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Launch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Dash</a:t>
            </a:r>
            <a:r>
              <a:rPr sz="1000" b="1" spc="114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(CSV):</a:t>
            </a:r>
            <a:r>
              <a:rPr sz="1000" b="1" spc="130" dirty="0"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https://cf-courses-data.s3.us.cloud-object-storage.appdomain.cloud/IBM-DS0321EN-SkillsNetwork/datasets/spacex_launch_dash.csv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Initial</a:t>
            </a:r>
            <a:r>
              <a:rPr spc="-90" dirty="0"/>
              <a:t> </a:t>
            </a:r>
            <a:r>
              <a:rPr dirty="0"/>
              <a:t>Data</a:t>
            </a:r>
            <a:r>
              <a:rPr spc="-90" dirty="0"/>
              <a:t> </a:t>
            </a:r>
            <a:r>
              <a:rPr spc="-10" dirty="0"/>
              <a:t>Sources</a:t>
            </a:r>
          </a:p>
        </p:txBody>
      </p:sp>
      <p:sp>
        <p:nvSpPr>
          <p:cNvPr id="5" name="object 5"/>
          <p:cNvSpPr/>
          <p:nvPr/>
        </p:nvSpPr>
        <p:spPr>
          <a:xfrm>
            <a:off x="720090" y="1175766"/>
            <a:ext cx="10753725" cy="0"/>
          </a:xfrm>
          <a:custGeom>
            <a:avLst/>
            <a:gdLst/>
            <a:ahLst/>
            <a:cxnLst/>
            <a:rect l="l" t="t" r="r" b="b"/>
            <a:pathLst>
              <a:path w="10753725">
                <a:moveTo>
                  <a:pt x="0" y="0"/>
                </a:moveTo>
                <a:lnTo>
                  <a:pt x="10753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0320" y="-1016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1000" y="1419860"/>
            <a:ext cx="8077200" cy="2025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(CSV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1):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https://github.com/Ponnanna-Pranav/Data-Science-Capstone-project/blob/main/dataset_part_1.csv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</a:p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(Web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Scraped):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https://github.com/Ponnanna-Pranav/Data-Science-Capstone-project/blob/main/spacex_web_scraped.csv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(CSV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2):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https://github.com/Ponnanna-Pranav/Data-Science-Capstone-project/blob/main/dataset_part_2.csv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(SpaceX):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https://github.com/Ponnanna-Pranav/Data-Science-Capstone-project/blob/main/Spacex.csv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(CSV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3):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https://github.com/Ponnanna-Pranav/Data-Science-Capstone-project/blob/main/dataset_part_3.csv</a:t>
            </a:r>
            <a:endParaRPr lang="en-IN" sz="1000"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(Launch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Geo):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/>
              </a:rPr>
              <a:t>https://github.com/Ponnanna-Pranav/Data-Science-Capstone-project/blob/main/spacex_launch_geo.csv</a:t>
            </a:r>
            <a:endParaRPr lang="en-IN" sz="1000"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(Launch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Dash):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8"/>
              </a:rPr>
              <a:t>https://github.com/Ponnanna-Pranav/Data-Science-Capstone-project/blob/main/spacex_launch_dash.csv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Processed</a:t>
            </a:r>
            <a:r>
              <a:rPr spc="-90" dirty="0"/>
              <a:t> </a:t>
            </a:r>
            <a:r>
              <a:rPr dirty="0"/>
              <a:t>Data</a:t>
            </a:r>
            <a:r>
              <a:rPr spc="-120" dirty="0"/>
              <a:t> </a:t>
            </a:r>
            <a:r>
              <a:rPr dirty="0"/>
              <a:t>Sets</a:t>
            </a:r>
            <a:r>
              <a:rPr spc="-95" dirty="0"/>
              <a:t> </a:t>
            </a:r>
            <a:r>
              <a:rPr dirty="0"/>
              <a:t>(CSV</a:t>
            </a:r>
            <a:r>
              <a:rPr spc="-114" dirty="0"/>
              <a:t> </a:t>
            </a:r>
            <a:r>
              <a:rPr spc="-10" dirty="0"/>
              <a:t>files)</a:t>
            </a:r>
          </a:p>
        </p:txBody>
      </p:sp>
      <p:sp>
        <p:nvSpPr>
          <p:cNvPr id="5" name="object 5"/>
          <p:cNvSpPr/>
          <p:nvPr/>
        </p:nvSpPr>
        <p:spPr>
          <a:xfrm>
            <a:off x="720090" y="1175766"/>
            <a:ext cx="10753725" cy="0"/>
          </a:xfrm>
          <a:custGeom>
            <a:avLst/>
            <a:gdLst/>
            <a:ahLst/>
            <a:cxnLst/>
            <a:rect l="l" t="t" r="r" b="b"/>
            <a:pathLst>
              <a:path w="10753725">
                <a:moveTo>
                  <a:pt x="0" y="0"/>
                </a:moveTo>
                <a:lnTo>
                  <a:pt x="10753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8982" y="1419860"/>
            <a:ext cx="10153015" cy="23333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(Data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Collection):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https://github.com/Ponnanna-Pranav/Data-Science-Capstone-project/blob/main/1_Data_Collection.ipynb</a:t>
            </a:r>
            <a:endParaRPr lang="en-IN" sz="1000"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(Web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Scraping):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https://github.com/Ponnanna-Pranav/Data-Science-Capstone-project/blob/main/2_Webscraping.ipynb</a:t>
            </a:r>
            <a:endParaRPr lang="en-IN" sz="1000"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(Data</a:t>
            </a:r>
            <a:r>
              <a:rPr sz="1000" b="1" spc="-4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Wrangling):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https://github.com/Ponnanna-Pranav/Data-Science-Capstone-project/blob/main/3_Data_Wrangling.ipynb</a:t>
            </a:r>
            <a:endParaRPr lang="en-IN" sz="1000"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(EDA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with</a:t>
            </a:r>
            <a:r>
              <a:rPr sz="1000" b="1" spc="-4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SQL):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https://github.com/Ponnanna-Pranav/Data-Science-Capstone-project/blob/main/4_EDA_SQL.ipynb</a:t>
            </a:r>
            <a:endParaRPr lang="en-IN" sz="1000"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(EDA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with</a:t>
            </a:r>
            <a:r>
              <a:rPr sz="1000" b="1" spc="-4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Data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Visualization):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https://github.com/Ponnanna-Pranav/Data-Science-Capstone-project/blob/main/5_EDA_Data_Visualization.ipynb</a:t>
            </a:r>
            <a:endParaRPr lang="en-IN" sz="1000"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(Folium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Maps):</a:t>
            </a:r>
            <a:r>
              <a:rPr sz="1000" b="1" spc="-45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/>
              </a:rPr>
              <a:t>https://github.com/Ponnanna-Pranav/Data-Science-Capstone-project/blob/main/6_Launch_Site_Location.ipynb</a:t>
            </a:r>
            <a:endParaRPr lang="en-IN" sz="1000"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(Dashboard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File):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8"/>
              </a:rPr>
              <a:t>https://github.com/Ponnanna-Pranav/Data-Science-Capstone-project/blob/main/spacex_dash_app.py</a:t>
            </a:r>
            <a:endParaRPr lang="en-IN" sz="1000"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1000" b="1" dirty="0">
                <a:latin typeface="Arial"/>
                <a:cs typeface="Arial"/>
              </a:rPr>
              <a:t>GitHub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URL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(Machine</a:t>
            </a:r>
            <a:r>
              <a:rPr sz="1000" b="1" spc="-5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Learning):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9"/>
              </a:rPr>
              <a:t>https://github.com/Ponnanna-Pranav/Data-Science-Capstone-project/blob/main/7_Machine_Learning_Prediction.ipynb</a:t>
            </a:r>
            <a:r>
              <a:rPr lang="en-IN" sz="1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Jupyter</a:t>
            </a:r>
            <a:r>
              <a:rPr spc="-125" dirty="0"/>
              <a:t> </a:t>
            </a:r>
            <a:r>
              <a:rPr dirty="0"/>
              <a:t>Notebooks</a:t>
            </a:r>
            <a:r>
              <a:rPr spc="-110" dirty="0"/>
              <a:t> </a:t>
            </a:r>
            <a:r>
              <a:rPr dirty="0"/>
              <a:t>and</a:t>
            </a:r>
            <a:r>
              <a:rPr spc="-135" dirty="0"/>
              <a:t> </a:t>
            </a:r>
            <a:r>
              <a:rPr dirty="0"/>
              <a:t>Plotly</a:t>
            </a:r>
            <a:r>
              <a:rPr spc="-125" dirty="0"/>
              <a:t> </a:t>
            </a:r>
            <a:r>
              <a:rPr dirty="0"/>
              <a:t>Dashboard</a:t>
            </a:r>
            <a:r>
              <a:rPr spc="-95" dirty="0"/>
              <a:t> </a:t>
            </a:r>
            <a:r>
              <a:rPr spc="-20" dirty="0"/>
              <a:t>File</a:t>
            </a:r>
          </a:p>
        </p:txBody>
      </p:sp>
      <p:sp>
        <p:nvSpPr>
          <p:cNvPr id="5" name="object 5"/>
          <p:cNvSpPr/>
          <p:nvPr/>
        </p:nvSpPr>
        <p:spPr>
          <a:xfrm>
            <a:off x="720090" y="1175766"/>
            <a:ext cx="10753725" cy="0"/>
          </a:xfrm>
          <a:custGeom>
            <a:avLst/>
            <a:gdLst/>
            <a:ahLst/>
            <a:cxnLst/>
            <a:rect l="l" t="t" r="r" b="b"/>
            <a:pathLst>
              <a:path w="10753725">
                <a:moveTo>
                  <a:pt x="0" y="0"/>
                </a:moveTo>
                <a:lnTo>
                  <a:pt x="10753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55826" y="1236116"/>
            <a:ext cx="7028180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–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Visualizations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–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sz="2200" spc="-1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Maps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1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(Classification)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–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Reference</a:t>
            </a:r>
          </a:p>
        </p:txBody>
      </p:sp>
      <p:sp>
        <p:nvSpPr>
          <p:cNvPr id="5" name="object 5"/>
          <p:cNvSpPr/>
          <p:nvPr/>
        </p:nvSpPr>
        <p:spPr>
          <a:xfrm>
            <a:off x="719327" y="1389888"/>
            <a:ext cx="721360" cy="360045"/>
          </a:xfrm>
          <a:custGeom>
            <a:avLst/>
            <a:gdLst/>
            <a:ahLst/>
            <a:cxnLst/>
            <a:rect l="l" t="t" r="r" b="b"/>
            <a:pathLst>
              <a:path w="721360" h="360044">
                <a:moveTo>
                  <a:pt x="720852" y="0"/>
                </a:moveTo>
                <a:lnTo>
                  <a:pt x="0" y="0"/>
                </a:lnTo>
                <a:lnTo>
                  <a:pt x="0" y="359663"/>
                </a:lnTo>
                <a:lnTo>
                  <a:pt x="720852" y="359663"/>
                </a:lnTo>
                <a:lnTo>
                  <a:pt x="7208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9327" y="1940051"/>
            <a:ext cx="721360" cy="361315"/>
          </a:xfrm>
          <a:custGeom>
            <a:avLst/>
            <a:gdLst/>
            <a:ahLst/>
            <a:cxnLst/>
            <a:rect l="l" t="t" r="r" b="b"/>
            <a:pathLst>
              <a:path w="721360" h="361314">
                <a:moveTo>
                  <a:pt x="720852" y="0"/>
                </a:moveTo>
                <a:lnTo>
                  <a:pt x="0" y="0"/>
                </a:lnTo>
                <a:lnTo>
                  <a:pt x="0" y="361188"/>
                </a:lnTo>
                <a:lnTo>
                  <a:pt x="720852" y="361188"/>
                </a:lnTo>
                <a:lnTo>
                  <a:pt x="72085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9327" y="2426207"/>
            <a:ext cx="721360" cy="360045"/>
          </a:xfrm>
          <a:custGeom>
            <a:avLst/>
            <a:gdLst/>
            <a:ahLst/>
            <a:cxnLst/>
            <a:rect l="l" t="t" r="r" b="b"/>
            <a:pathLst>
              <a:path w="721360" h="360044">
                <a:moveTo>
                  <a:pt x="720852" y="0"/>
                </a:moveTo>
                <a:lnTo>
                  <a:pt x="0" y="0"/>
                </a:lnTo>
                <a:lnTo>
                  <a:pt x="0" y="359663"/>
                </a:lnTo>
                <a:lnTo>
                  <a:pt x="720852" y="359663"/>
                </a:lnTo>
                <a:lnTo>
                  <a:pt x="72085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9327" y="2985516"/>
            <a:ext cx="721360" cy="360045"/>
          </a:xfrm>
          <a:custGeom>
            <a:avLst/>
            <a:gdLst/>
            <a:ahLst/>
            <a:cxnLst/>
            <a:rect l="l" t="t" r="r" b="b"/>
            <a:pathLst>
              <a:path w="721360" h="360045">
                <a:moveTo>
                  <a:pt x="720852" y="0"/>
                </a:moveTo>
                <a:lnTo>
                  <a:pt x="0" y="0"/>
                </a:lnTo>
                <a:lnTo>
                  <a:pt x="0" y="359663"/>
                </a:lnTo>
                <a:lnTo>
                  <a:pt x="720852" y="359663"/>
                </a:lnTo>
                <a:lnTo>
                  <a:pt x="720852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9327" y="3471671"/>
            <a:ext cx="721360" cy="360045"/>
          </a:xfrm>
          <a:custGeom>
            <a:avLst/>
            <a:gdLst/>
            <a:ahLst/>
            <a:cxnLst/>
            <a:rect l="l" t="t" r="r" b="b"/>
            <a:pathLst>
              <a:path w="721360" h="360045">
                <a:moveTo>
                  <a:pt x="720852" y="0"/>
                </a:moveTo>
                <a:lnTo>
                  <a:pt x="0" y="0"/>
                </a:lnTo>
                <a:lnTo>
                  <a:pt x="0" y="359663"/>
                </a:lnTo>
                <a:lnTo>
                  <a:pt x="720852" y="359663"/>
                </a:lnTo>
                <a:lnTo>
                  <a:pt x="72085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9327" y="4021835"/>
            <a:ext cx="721360" cy="360045"/>
          </a:xfrm>
          <a:custGeom>
            <a:avLst/>
            <a:gdLst/>
            <a:ahLst/>
            <a:cxnLst/>
            <a:rect l="l" t="t" r="r" b="b"/>
            <a:pathLst>
              <a:path w="721360" h="360045">
                <a:moveTo>
                  <a:pt x="720852" y="0"/>
                </a:moveTo>
                <a:lnTo>
                  <a:pt x="0" y="0"/>
                </a:lnTo>
                <a:lnTo>
                  <a:pt x="0" y="359663"/>
                </a:lnTo>
                <a:lnTo>
                  <a:pt x="720852" y="359663"/>
                </a:lnTo>
                <a:lnTo>
                  <a:pt x="72085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0090" y="1175766"/>
            <a:ext cx="10753725" cy="0"/>
          </a:xfrm>
          <a:custGeom>
            <a:avLst/>
            <a:gdLst/>
            <a:ahLst/>
            <a:cxnLst/>
            <a:rect l="l" t="t" r="r" b="b"/>
            <a:pathLst>
              <a:path w="10753725">
                <a:moveTo>
                  <a:pt x="0" y="0"/>
                </a:moveTo>
                <a:lnTo>
                  <a:pt x="10753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56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8982" y="1415287"/>
            <a:ext cx="10572750" cy="3754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public</a:t>
            </a:r>
            <a:r>
              <a:rPr sz="22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API,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unaffiliated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SpaceX,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article.</a:t>
            </a:r>
            <a:r>
              <a:rPr sz="22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Additional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sets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were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provided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course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CSV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file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format.</a:t>
            </a:r>
            <a:endParaRPr sz="2200">
              <a:latin typeface="Arial MT"/>
              <a:cs typeface="Arial MT"/>
            </a:endParaRPr>
          </a:p>
          <a:p>
            <a:pPr marL="241300" marR="13335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wrangled/cleaned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preparation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visualizations,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queries,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machine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training.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visualizations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SQL.</a:t>
            </a:r>
            <a:endParaRPr sz="22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visualizations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Dash.</a:t>
            </a:r>
            <a:endParaRPr sz="2200">
              <a:latin typeface="Arial MT"/>
              <a:cs typeface="Arial MT"/>
            </a:endParaRPr>
          </a:p>
          <a:p>
            <a:pPr marL="241300" marR="39497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done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learning models.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Methodology</a:t>
            </a:r>
          </a:p>
        </p:txBody>
      </p:sp>
      <p:sp>
        <p:nvSpPr>
          <p:cNvPr id="5" name="object 5"/>
          <p:cNvSpPr/>
          <p:nvPr/>
        </p:nvSpPr>
        <p:spPr>
          <a:xfrm>
            <a:off x="720090" y="1175766"/>
            <a:ext cx="10753725" cy="0"/>
          </a:xfrm>
          <a:custGeom>
            <a:avLst/>
            <a:gdLst/>
            <a:ahLst/>
            <a:cxnLst/>
            <a:rect l="l" t="t" r="r" b="b"/>
            <a:pathLst>
              <a:path w="10753725">
                <a:moveTo>
                  <a:pt x="0" y="0"/>
                </a:moveTo>
                <a:lnTo>
                  <a:pt x="1075321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324465" cy="19932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sets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from:</a:t>
            </a:r>
            <a:endParaRPr sz="22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IBM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copy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response from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publically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accessible</a:t>
            </a:r>
            <a:r>
              <a:rPr sz="18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JSON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format.</a:t>
            </a:r>
            <a:endParaRPr sz="1800">
              <a:latin typeface="Arial MT"/>
              <a:cs typeface="Arial MT"/>
            </a:endParaRPr>
          </a:p>
          <a:p>
            <a:pPr marL="697865" lvl="1" indent="-227965">
              <a:lnSpc>
                <a:spcPct val="100000"/>
              </a:lnSpc>
              <a:spcBef>
                <a:spcPts val="1395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permanently-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linked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page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HTML</a:t>
            </a:r>
            <a:r>
              <a:rPr sz="18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tables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(9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June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2021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revision).</a:t>
            </a:r>
            <a:endParaRPr sz="1800">
              <a:latin typeface="Arial MT"/>
              <a:cs typeface="Arial MT"/>
            </a:endParaRPr>
          </a:p>
          <a:p>
            <a:pPr marL="697865" marR="508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Additional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sets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provided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course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CSV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file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format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(Highlighted as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darker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green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CSV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files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top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row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diagram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below).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links.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B9BD4"/>
                </a:solidFill>
              </a:rPr>
              <a:t>Data</a:t>
            </a:r>
            <a:r>
              <a:rPr spc="-100" dirty="0">
                <a:solidFill>
                  <a:srgbClr val="5B9BD4"/>
                </a:solidFill>
              </a:rPr>
              <a:t> </a:t>
            </a:r>
            <a:r>
              <a:rPr spc="-10" dirty="0">
                <a:solidFill>
                  <a:srgbClr val="5B9BD4"/>
                </a:solidFill>
              </a:rPr>
              <a:t>Collection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19" y="3515867"/>
              <a:ext cx="6312408" cy="29169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5048" y="3511296"/>
              <a:ext cx="6322060" cy="2926080"/>
            </a:xfrm>
            <a:custGeom>
              <a:avLst/>
              <a:gdLst/>
              <a:ahLst/>
              <a:cxnLst/>
              <a:rect l="l" t="t" r="r" b="b"/>
              <a:pathLst>
                <a:path w="6322059" h="2926079">
                  <a:moveTo>
                    <a:pt x="0" y="2926079"/>
                  </a:moveTo>
                  <a:lnTo>
                    <a:pt x="6321552" y="2926079"/>
                  </a:lnTo>
                  <a:lnTo>
                    <a:pt x="6321552" y="0"/>
                  </a:lnTo>
                  <a:lnTo>
                    <a:pt x="0" y="0"/>
                  </a:lnTo>
                  <a:lnTo>
                    <a:pt x="0" y="29260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3615" y="6088481"/>
            <a:ext cx="223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1C7CDB"/>
                </a:solidFill>
                <a:latin typeface="Arial MT"/>
                <a:cs typeface="Arial MT"/>
              </a:rPr>
              <a:t>11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381760"/>
            <a:ext cx="5549900" cy="500855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409575" indent="-228600">
              <a:lnSpc>
                <a:spcPct val="90000"/>
              </a:lnSpc>
              <a:spcBef>
                <a:spcPts val="359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available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publically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at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endpoint: </a:t>
            </a:r>
            <a:r>
              <a:rPr sz="2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https://api.spacexdata.com/</a:t>
            </a:r>
            <a:endParaRPr sz="2200" dirty="0">
              <a:latin typeface="Arial MT"/>
              <a:cs typeface="Arial MT"/>
            </a:endParaRPr>
          </a:p>
          <a:p>
            <a:pPr marL="241300" marR="1087120" indent="-228600">
              <a:lnSpc>
                <a:spcPts val="2380"/>
              </a:lnSpc>
              <a:spcBef>
                <a:spcPts val="143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Note: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22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not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affiliated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with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SpaceX.</a:t>
            </a:r>
            <a:endParaRPr sz="2200" dirty="0">
              <a:latin typeface="Arial MT"/>
              <a:cs typeface="Arial MT"/>
            </a:endParaRPr>
          </a:p>
          <a:p>
            <a:pPr marL="241300" marR="222885" indent="-228600">
              <a:lnSpc>
                <a:spcPct val="90100"/>
              </a:lnSpc>
              <a:spcBef>
                <a:spcPts val="136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copy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response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2200" spc="-1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was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made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available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purposes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this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project.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link.</a:t>
            </a:r>
            <a:endParaRPr sz="2200" dirty="0">
              <a:latin typeface="Arial MT"/>
              <a:cs typeface="Arial MT"/>
            </a:endParaRPr>
          </a:p>
          <a:p>
            <a:pPr marL="241300" marR="514350" indent="-228600" algn="just">
              <a:lnSpc>
                <a:spcPts val="2380"/>
              </a:lnSpc>
              <a:spcBef>
                <a:spcPts val="1425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extracted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response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loaded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Pandas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DataFrame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further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analysis.</a:t>
            </a:r>
            <a:endParaRPr sz="2200" dirty="0">
              <a:latin typeface="Arial MT"/>
              <a:cs typeface="Arial MT"/>
            </a:endParaRPr>
          </a:p>
          <a:p>
            <a:pPr marL="240665" indent="-227965" algn="just">
              <a:lnSpc>
                <a:spcPct val="100000"/>
              </a:lnSpc>
              <a:spcBef>
                <a:spcPts val="1100"/>
              </a:spcBef>
              <a:buChar char="•"/>
              <a:tabLst>
                <a:tab pos="240665" algn="l"/>
              </a:tabLst>
            </a:pPr>
            <a:r>
              <a:rPr sz="2200" dirty="0">
                <a:latin typeface="Arial MT"/>
                <a:cs typeface="Arial MT"/>
              </a:rPr>
              <a:t>GitHub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URL</a:t>
            </a:r>
            <a:r>
              <a:rPr sz="2200" spc="-1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(Data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Collection):</a:t>
            </a:r>
            <a:endParaRPr sz="2200" dirty="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255"/>
              </a:spcBef>
            </a:pP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https://github.com/Ponnanna-Pranav/Data-Science-Capstone-project/blob/main/1_Data_Collection.ipynb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B9BD4"/>
                </a:solidFill>
              </a:rPr>
              <a:t>Data</a:t>
            </a:r>
            <a:r>
              <a:rPr spc="-155" dirty="0">
                <a:solidFill>
                  <a:srgbClr val="5B9BD4"/>
                </a:solidFill>
              </a:rPr>
              <a:t> </a:t>
            </a:r>
            <a:r>
              <a:rPr dirty="0">
                <a:solidFill>
                  <a:srgbClr val="5B9BD4"/>
                </a:solidFill>
              </a:rPr>
              <a:t>Collection</a:t>
            </a:r>
            <a:r>
              <a:rPr spc="-60" dirty="0">
                <a:solidFill>
                  <a:srgbClr val="5B9BD4"/>
                </a:solidFill>
              </a:rPr>
              <a:t> </a:t>
            </a:r>
            <a:r>
              <a:rPr dirty="0">
                <a:solidFill>
                  <a:srgbClr val="5B9BD4"/>
                </a:solidFill>
              </a:rPr>
              <a:t>–</a:t>
            </a:r>
            <a:r>
              <a:rPr spc="-254" dirty="0">
                <a:solidFill>
                  <a:srgbClr val="5B9BD4"/>
                </a:solidFill>
              </a:rPr>
              <a:t> </a:t>
            </a:r>
            <a:r>
              <a:rPr spc="-25" dirty="0">
                <a:solidFill>
                  <a:srgbClr val="5B9BD4"/>
                </a:solidFill>
              </a:rPr>
              <a:t>API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473697" y="1796542"/>
            <a:ext cx="4693285" cy="701675"/>
            <a:chOff x="6473697" y="1796542"/>
            <a:chExt cx="4693285" cy="701675"/>
          </a:xfrm>
        </p:grpSpPr>
        <p:sp>
          <p:nvSpPr>
            <p:cNvPr id="6" name="object 6"/>
            <p:cNvSpPr/>
            <p:nvPr/>
          </p:nvSpPr>
          <p:spPr>
            <a:xfrm>
              <a:off x="6480047" y="1802892"/>
              <a:ext cx="483234" cy="688975"/>
            </a:xfrm>
            <a:custGeom>
              <a:avLst/>
              <a:gdLst/>
              <a:ahLst/>
              <a:cxnLst/>
              <a:rect l="l" t="t" r="r" b="b"/>
              <a:pathLst>
                <a:path w="483234" h="688975">
                  <a:moveTo>
                    <a:pt x="483107" y="0"/>
                  </a:moveTo>
                  <a:lnTo>
                    <a:pt x="241553" y="241554"/>
                  </a:lnTo>
                  <a:lnTo>
                    <a:pt x="0" y="0"/>
                  </a:lnTo>
                  <a:lnTo>
                    <a:pt x="0" y="447294"/>
                  </a:lnTo>
                  <a:lnTo>
                    <a:pt x="241553" y="688848"/>
                  </a:lnTo>
                  <a:lnTo>
                    <a:pt x="483107" y="447294"/>
                  </a:lnTo>
                  <a:lnTo>
                    <a:pt x="4831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80047" y="1802892"/>
              <a:ext cx="483234" cy="688975"/>
            </a:xfrm>
            <a:custGeom>
              <a:avLst/>
              <a:gdLst/>
              <a:ahLst/>
              <a:cxnLst/>
              <a:rect l="l" t="t" r="r" b="b"/>
              <a:pathLst>
                <a:path w="483234" h="688975">
                  <a:moveTo>
                    <a:pt x="483107" y="0"/>
                  </a:moveTo>
                  <a:lnTo>
                    <a:pt x="483107" y="447294"/>
                  </a:lnTo>
                  <a:lnTo>
                    <a:pt x="241553" y="688848"/>
                  </a:lnTo>
                  <a:lnTo>
                    <a:pt x="0" y="447294"/>
                  </a:lnTo>
                  <a:lnTo>
                    <a:pt x="0" y="0"/>
                  </a:lnTo>
                  <a:lnTo>
                    <a:pt x="241553" y="241554"/>
                  </a:lnTo>
                  <a:lnTo>
                    <a:pt x="483107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63155" y="1802892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22420" y="0"/>
                  </a:moveTo>
                  <a:lnTo>
                    <a:pt x="0" y="0"/>
                  </a:lnTo>
                  <a:lnTo>
                    <a:pt x="0" y="448056"/>
                  </a:lnTo>
                  <a:lnTo>
                    <a:pt x="4122420" y="448056"/>
                  </a:lnTo>
                  <a:lnTo>
                    <a:pt x="4151501" y="442192"/>
                  </a:lnTo>
                  <a:lnTo>
                    <a:pt x="4175236" y="426196"/>
                  </a:lnTo>
                  <a:lnTo>
                    <a:pt x="4191232" y="402461"/>
                  </a:lnTo>
                  <a:lnTo>
                    <a:pt x="4197096" y="373380"/>
                  </a:lnTo>
                  <a:lnTo>
                    <a:pt x="4197096" y="74675"/>
                  </a:lnTo>
                  <a:lnTo>
                    <a:pt x="4191232" y="45594"/>
                  </a:lnTo>
                  <a:lnTo>
                    <a:pt x="4175236" y="21859"/>
                  </a:lnTo>
                  <a:lnTo>
                    <a:pt x="4151501" y="5863"/>
                  </a:lnTo>
                  <a:lnTo>
                    <a:pt x="412242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63155" y="1802892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97096" y="74675"/>
                  </a:moveTo>
                  <a:lnTo>
                    <a:pt x="4197096" y="373380"/>
                  </a:lnTo>
                  <a:lnTo>
                    <a:pt x="4191232" y="402461"/>
                  </a:lnTo>
                  <a:lnTo>
                    <a:pt x="4175236" y="426196"/>
                  </a:lnTo>
                  <a:lnTo>
                    <a:pt x="4151501" y="442192"/>
                  </a:lnTo>
                  <a:lnTo>
                    <a:pt x="4122420" y="448056"/>
                  </a:lnTo>
                  <a:lnTo>
                    <a:pt x="0" y="448056"/>
                  </a:lnTo>
                  <a:lnTo>
                    <a:pt x="0" y="0"/>
                  </a:lnTo>
                  <a:lnTo>
                    <a:pt x="4122420" y="0"/>
                  </a:lnTo>
                  <a:lnTo>
                    <a:pt x="4151501" y="5863"/>
                  </a:lnTo>
                  <a:lnTo>
                    <a:pt x="4175236" y="21859"/>
                  </a:lnTo>
                  <a:lnTo>
                    <a:pt x="4191232" y="45594"/>
                  </a:lnTo>
                  <a:lnTo>
                    <a:pt x="4197096" y="74675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24904" y="1345184"/>
            <a:ext cx="4189095" cy="774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1C7CDB"/>
                </a:solidFill>
                <a:latin typeface="Arial MT"/>
                <a:cs typeface="Arial MT"/>
              </a:rPr>
              <a:t>Flowchart</a:t>
            </a:r>
            <a:r>
              <a:rPr sz="2200" spc="-3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1C7CDB"/>
                </a:solidFill>
                <a:latin typeface="Arial MT"/>
                <a:cs typeface="Arial MT"/>
              </a:rPr>
              <a:t>of</a:t>
            </a:r>
            <a:r>
              <a:rPr sz="2200" spc="-15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1C7CDB"/>
                </a:solidFill>
                <a:latin typeface="Arial MT"/>
                <a:cs typeface="Arial MT"/>
              </a:rPr>
              <a:t>API</a:t>
            </a:r>
            <a:r>
              <a:rPr sz="2200" spc="-5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1C7CDB"/>
                </a:solidFill>
                <a:latin typeface="Arial MT"/>
                <a:cs typeface="Arial MT"/>
              </a:rPr>
              <a:t>Data</a:t>
            </a:r>
            <a:r>
              <a:rPr sz="2200" spc="-5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1C7CDB"/>
                </a:solidFill>
                <a:latin typeface="Arial MT"/>
                <a:cs typeface="Arial MT"/>
              </a:rPr>
              <a:t>Processing</a:t>
            </a:r>
            <a:endParaRPr sz="2200">
              <a:latin typeface="Arial MT"/>
              <a:cs typeface="Arial MT"/>
            </a:endParaRPr>
          </a:p>
          <a:p>
            <a:pPr marL="445770" indent="-114935">
              <a:lnSpc>
                <a:spcPct val="100000"/>
              </a:lnSpc>
              <a:spcBef>
                <a:spcPts val="1700"/>
              </a:spcBef>
              <a:buChar char="•"/>
              <a:tabLst>
                <a:tab pos="445770" algn="l"/>
              </a:tabLst>
            </a:pPr>
            <a:r>
              <a:rPr sz="1300" dirty="0">
                <a:latin typeface="Calibri"/>
                <a:cs typeface="Calibri"/>
              </a:rPr>
              <a:t>Send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GET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request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API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73697" y="2400045"/>
            <a:ext cx="4693285" cy="703580"/>
            <a:chOff x="6473697" y="2400045"/>
            <a:chExt cx="4693285" cy="703580"/>
          </a:xfrm>
        </p:grpSpPr>
        <p:sp>
          <p:nvSpPr>
            <p:cNvPr id="12" name="object 12"/>
            <p:cNvSpPr/>
            <p:nvPr/>
          </p:nvSpPr>
          <p:spPr>
            <a:xfrm>
              <a:off x="6480047" y="2406395"/>
              <a:ext cx="483234" cy="690880"/>
            </a:xfrm>
            <a:custGeom>
              <a:avLst/>
              <a:gdLst/>
              <a:ahLst/>
              <a:cxnLst/>
              <a:rect l="l" t="t" r="r" b="b"/>
              <a:pathLst>
                <a:path w="483234" h="690880">
                  <a:moveTo>
                    <a:pt x="483107" y="0"/>
                  </a:moveTo>
                  <a:lnTo>
                    <a:pt x="241553" y="241553"/>
                  </a:lnTo>
                  <a:lnTo>
                    <a:pt x="0" y="0"/>
                  </a:lnTo>
                  <a:lnTo>
                    <a:pt x="0" y="448817"/>
                  </a:lnTo>
                  <a:lnTo>
                    <a:pt x="241553" y="690371"/>
                  </a:lnTo>
                  <a:lnTo>
                    <a:pt x="483107" y="448817"/>
                  </a:lnTo>
                  <a:lnTo>
                    <a:pt x="4831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80047" y="2406395"/>
              <a:ext cx="483234" cy="690880"/>
            </a:xfrm>
            <a:custGeom>
              <a:avLst/>
              <a:gdLst/>
              <a:ahLst/>
              <a:cxnLst/>
              <a:rect l="l" t="t" r="r" b="b"/>
              <a:pathLst>
                <a:path w="483234" h="690880">
                  <a:moveTo>
                    <a:pt x="483107" y="0"/>
                  </a:moveTo>
                  <a:lnTo>
                    <a:pt x="483107" y="448817"/>
                  </a:lnTo>
                  <a:lnTo>
                    <a:pt x="241553" y="690371"/>
                  </a:lnTo>
                  <a:lnTo>
                    <a:pt x="0" y="448817"/>
                  </a:lnTo>
                  <a:lnTo>
                    <a:pt x="0" y="0"/>
                  </a:lnTo>
                  <a:lnTo>
                    <a:pt x="241553" y="241553"/>
                  </a:lnTo>
                  <a:lnTo>
                    <a:pt x="483107" y="0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63155" y="2406395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22420" y="0"/>
                  </a:moveTo>
                  <a:lnTo>
                    <a:pt x="0" y="0"/>
                  </a:lnTo>
                  <a:lnTo>
                    <a:pt x="0" y="448055"/>
                  </a:lnTo>
                  <a:lnTo>
                    <a:pt x="4122420" y="448055"/>
                  </a:lnTo>
                  <a:lnTo>
                    <a:pt x="4151501" y="442192"/>
                  </a:lnTo>
                  <a:lnTo>
                    <a:pt x="4175236" y="426196"/>
                  </a:lnTo>
                  <a:lnTo>
                    <a:pt x="4191232" y="402461"/>
                  </a:lnTo>
                  <a:lnTo>
                    <a:pt x="4197096" y="373379"/>
                  </a:lnTo>
                  <a:lnTo>
                    <a:pt x="4197096" y="74675"/>
                  </a:lnTo>
                  <a:lnTo>
                    <a:pt x="4191232" y="45594"/>
                  </a:lnTo>
                  <a:lnTo>
                    <a:pt x="4175236" y="21859"/>
                  </a:lnTo>
                  <a:lnTo>
                    <a:pt x="4151501" y="5863"/>
                  </a:lnTo>
                  <a:lnTo>
                    <a:pt x="412242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63155" y="2406395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97096" y="74675"/>
                  </a:moveTo>
                  <a:lnTo>
                    <a:pt x="4197096" y="373379"/>
                  </a:lnTo>
                  <a:lnTo>
                    <a:pt x="4191232" y="402461"/>
                  </a:lnTo>
                  <a:lnTo>
                    <a:pt x="4175236" y="426196"/>
                  </a:lnTo>
                  <a:lnTo>
                    <a:pt x="4151501" y="442192"/>
                  </a:lnTo>
                  <a:lnTo>
                    <a:pt x="4122420" y="448055"/>
                  </a:lnTo>
                  <a:lnTo>
                    <a:pt x="0" y="448055"/>
                  </a:lnTo>
                  <a:lnTo>
                    <a:pt x="0" y="0"/>
                  </a:lnTo>
                  <a:lnTo>
                    <a:pt x="4122420" y="0"/>
                  </a:lnTo>
                  <a:lnTo>
                    <a:pt x="4151501" y="5863"/>
                  </a:lnTo>
                  <a:lnTo>
                    <a:pt x="4175236" y="21859"/>
                  </a:lnTo>
                  <a:lnTo>
                    <a:pt x="4191232" y="45594"/>
                  </a:lnTo>
                  <a:lnTo>
                    <a:pt x="4197096" y="74675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043419" y="2500071"/>
            <a:ext cx="14312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27000" algn="l"/>
              </a:tabLst>
            </a:pPr>
            <a:r>
              <a:rPr sz="1300" dirty="0">
                <a:latin typeface="Calibri"/>
                <a:cs typeface="Calibri"/>
              </a:rPr>
              <a:t>Extract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nested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data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73697" y="3005073"/>
            <a:ext cx="4693285" cy="701675"/>
            <a:chOff x="6473697" y="3005073"/>
            <a:chExt cx="4693285" cy="701675"/>
          </a:xfrm>
        </p:grpSpPr>
        <p:sp>
          <p:nvSpPr>
            <p:cNvPr id="18" name="object 18"/>
            <p:cNvSpPr/>
            <p:nvPr/>
          </p:nvSpPr>
          <p:spPr>
            <a:xfrm>
              <a:off x="6480047" y="3011423"/>
              <a:ext cx="483234" cy="688975"/>
            </a:xfrm>
            <a:custGeom>
              <a:avLst/>
              <a:gdLst/>
              <a:ahLst/>
              <a:cxnLst/>
              <a:rect l="l" t="t" r="r" b="b"/>
              <a:pathLst>
                <a:path w="483234" h="688975">
                  <a:moveTo>
                    <a:pt x="483107" y="0"/>
                  </a:moveTo>
                  <a:lnTo>
                    <a:pt x="241553" y="241553"/>
                  </a:lnTo>
                  <a:lnTo>
                    <a:pt x="0" y="0"/>
                  </a:lnTo>
                  <a:lnTo>
                    <a:pt x="0" y="447293"/>
                  </a:lnTo>
                  <a:lnTo>
                    <a:pt x="241553" y="688848"/>
                  </a:lnTo>
                  <a:lnTo>
                    <a:pt x="483107" y="447293"/>
                  </a:lnTo>
                  <a:lnTo>
                    <a:pt x="4831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80047" y="3011423"/>
              <a:ext cx="483234" cy="688975"/>
            </a:xfrm>
            <a:custGeom>
              <a:avLst/>
              <a:gdLst/>
              <a:ahLst/>
              <a:cxnLst/>
              <a:rect l="l" t="t" r="r" b="b"/>
              <a:pathLst>
                <a:path w="483234" h="688975">
                  <a:moveTo>
                    <a:pt x="483107" y="0"/>
                  </a:moveTo>
                  <a:lnTo>
                    <a:pt x="483107" y="447293"/>
                  </a:lnTo>
                  <a:lnTo>
                    <a:pt x="241553" y="688848"/>
                  </a:lnTo>
                  <a:lnTo>
                    <a:pt x="0" y="447293"/>
                  </a:lnTo>
                  <a:lnTo>
                    <a:pt x="0" y="0"/>
                  </a:lnTo>
                  <a:lnTo>
                    <a:pt x="241553" y="241553"/>
                  </a:lnTo>
                  <a:lnTo>
                    <a:pt x="483107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63155" y="3011423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22420" y="0"/>
                  </a:moveTo>
                  <a:lnTo>
                    <a:pt x="0" y="0"/>
                  </a:lnTo>
                  <a:lnTo>
                    <a:pt x="0" y="448055"/>
                  </a:lnTo>
                  <a:lnTo>
                    <a:pt x="4122420" y="448055"/>
                  </a:lnTo>
                  <a:lnTo>
                    <a:pt x="4151501" y="442192"/>
                  </a:lnTo>
                  <a:lnTo>
                    <a:pt x="4175236" y="426196"/>
                  </a:lnTo>
                  <a:lnTo>
                    <a:pt x="4191232" y="402461"/>
                  </a:lnTo>
                  <a:lnTo>
                    <a:pt x="4197096" y="373379"/>
                  </a:lnTo>
                  <a:lnTo>
                    <a:pt x="4197096" y="74675"/>
                  </a:lnTo>
                  <a:lnTo>
                    <a:pt x="4191232" y="45594"/>
                  </a:lnTo>
                  <a:lnTo>
                    <a:pt x="4175236" y="21859"/>
                  </a:lnTo>
                  <a:lnTo>
                    <a:pt x="4151501" y="5863"/>
                  </a:lnTo>
                  <a:lnTo>
                    <a:pt x="412242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63155" y="3011423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97096" y="74675"/>
                  </a:moveTo>
                  <a:lnTo>
                    <a:pt x="4197096" y="373379"/>
                  </a:lnTo>
                  <a:lnTo>
                    <a:pt x="4191232" y="402461"/>
                  </a:lnTo>
                  <a:lnTo>
                    <a:pt x="4175236" y="426196"/>
                  </a:lnTo>
                  <a:lnTo>
                    <a:pt x="4151501" y="442192"/>
                  </a:lnTo>
                  <a:lnTo>
                    <a:pt x="4122420" y="448055"/>
                  </a:lnTo>
                  <a:lnTo>
                    <a:pt x="0" y="448055"/>
                  </a:lnTo>
                  <a:lnTo>
                    <a:pt x="0" y="0"/>
                  </a:lnTo>
                  <a:lnTo>
                    <a:pt x="4122420" y="0"/>
                  </a:lnTo>
                  <a:lnTo>
                    <a:pt x="4151501" y="5863"/>
                  </a:lnTo>
                  <a:lnTo>
                    <a:pt x="4175236" y="21859"/>
                  </a:lnTo>
                  <a:lnTo>
                    <a:pt x="4191232" y="45594"/>
                  </a:lnTo>
                  <a:lnTo>
                    <a:pt x="4197096" y="74675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043419" y="3104768"/>
            <a:ext cx="149796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635" indent="-114935">
              <a:lnSpc>
                <a:spcPct val="100000"/>
              </a:lnSpc>
              <a:spcBef>
                <a:spcPts val="95"/>
              </a:spcBef>
              <a:buChar char="•"/>
              <a:tabLst>
                <a:tab pos="127635" algn="l"/>
              </a:tabLst>
            </a:pPr>
            <a:r>
              <a:rPr sz="1300" dirty="0">
                <a:latin typeface="Calibri"/>
                <a:cs typeface="Calibri"/>
              </a:rPr>
              <a:t>Convert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date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format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73697" y="3608578"/>
            <a:ext cx="4693285" cy="703580"/>
            <a:chOff x="6473697" y="3608578"/>
            <a:chExt cx="4693285" cy="703580"/>
          </a:xfrm>
        </p:grpSpPr>
        <p:sp>
          <p:nvSpPr>
            <p:cNvPr id="24" name="object 24"/>
            <p:cNvSpPr/>
            <p:nvPr/>
          </p:nvSpPr>
          <p:spPr>
            <a:xfrm>
              <a:off x="6480047" y="3614928"/>
              <a:ext cx="483234" cy="690880"/>
            </a:xfrm>
            <a:custGeom>
              <a:avLst/>
              <a:gdLst/>
              <a:ahLst/>
              <a:cxnLst/>
              <a:rect l="l" t="t" r="r" b="b"/>
              <a:pathLst>
                <a:path w="483234" h="690879">
                  <a:moveTo>
                    <a:pt x="483107" y="0"/>
                  </a:moveTo>
                  <a:lnTo>
                    <a:pt x="241553" y="241554"/>
                  </a:lnTo>
                  <a:lnTo>
                    <a:pt x="0" y="0"/>
                  </a:lnTo>
                  <a:lnTo>
                    <a:pt x="0" y="448818"/>
                  </a:lnTo>
                  <a:lnTo>
                    <a:pt x="241553" y="690372"/>
                  </a:lnTo>
                  <a:lnTo>
                    <a:pt x="483107" y="448818"/>
                  </a:lnTo>
                  <a:lnTo>
                    <a:pt x="4831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80047" y="3614928"/>
              <a:ext cx="483234" cy="690880"/>
            </a:xfrm>
            <a:custGeom>
              <a:avLst/>
              <a:gdLst/>
              <a:ahLst/>
              <a:cxnLst/>
              <a:rect l="l" t="t" r="r" b="b"/>
              <a:pathLst>
                <a:path w="483234" h="690879">
                  <a:moveTo>
                    <a:pt x="483107" y="0"/>
                  </a:moveTo>
                  <a:lnTo>
                    <a:pt x="483107" y="448818"/>
                  </a:lnTo>
                  <a:lnTo>
                    <a:pt x="241553" y="690372"/>
                  </a:lnTo>
                  <a:lnTo>
                    <a:pt x="0" y="448818"/>
                  </a:lnTo>
                  <a:lnTo>
                    <a:pt x="0" y="0"/>
                  </a:lnTo>
                  <a:lnTo>
                    <a:pt x="241553" y="241554"/>
                  </a:lnTo>
                  <a:lnTo>
                    <a:pt x="483107" y="0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63155" y="3614928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22420" y="0"/>
                  </a:moveTo>
                  <a:lnTo>
                    <a:pt x="0" y="0"/>
                  </a:lnTo>
                  <a:lnTo>
                    <a:pt x="0" y="448056"/>
                  </a:lnTo>
                  <a:lnTo>
                    <a:pt x="4122420" y="448056"/>
                  </a:lnTo>
                  <a:lnTo>
                    <a:pt x="4151501" y="442192"/>
                  </a:lnTo>
                  <a:lnTo>
                    <a:pt x="4175236" y="426196"/>
                  </a:lnTo>
                  <a:lnTo>
                    <a:pt x="4191232" y="402461"/>
                  </a:lnTo>
                  <a:lnTo>
                    <a:pt x="4197096" y="373380"/>
                  </a:lnTo>
                  <a:lnTo>
                    <a:pt x="4197096" y="74676"/>
                  </a:lnTo>
                  <a:lnTo>
                    <a:pt x="4191232" y="45594"/>
                  </a:lnTo>
                  <a:lnTo>
                    <a:pt x="4175236" y="21859"/>
                  </a:lnTo>
                  <a:lnTo>
                    <a:pt x="4151501" y="5863"/>
                  </a:lnTo>
                  <a:lnTo>
                    <a:pt x="412242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63155" y="3614928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97096" y="74676"/>
                  </a:moveTo>
                  <a:lnTo>
                    <a:pt x="4197096" y="373380"/>
                  </a:lnTo>
                  <a:lnTo>
                    <a:pt x="4191232" y="402461"/>
                  </a:lnTo>
                  <a:lnTo>
                    <a:pt x="4175236" y="426196"/>
                  </a:lnTo>
                  <a:lnTo>
                    <a:pt x="4151501" y="442192"/>
                  </a:lnTo>
                  <a:lnTo>
                    <a:pt x="4122420" y="448056"/>
                  </a:lnTo>
                  <a:lnTo>
                    <a:pt x="0" y="448056"/>
                  </a:lnTo>
                  <a:lnTo>
                    <a:pt x="0" y="0"/>
                  </a:lnTo>
                  <a:lnTo>
                    <a:pt x="4122420" y="0"/>
                  </a:lnTo>
                  <a:lnTo>
                    <a:pt x="4151501" y="5863"/>
                  </a:lnTo>
                  <a:lnTo>
                    <a:pt x="4175236" y="21859"/>
                  </a:lnTo>
                  <a:lnTo>
                    <a:pt x="4191232" y="45594"/>
                  </a:lnTo>
                  <a:lnTo>
                    <a:pt x="4197096" y="7467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043419" y="3709161"/>
            <a:ext cx="40576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635" indent="-114935">
              <a:lnSpc>
                <a:spcPct val="100000"/>
              </a:lnSpc>
              <a:spcBef>
                <a:spcPts val="95"/>
              </a:spcBef>
              <a:buChar char="•"/>
              <a:tabLst>
                <a:tab pos="127635" algn="l"/>
              </a:tabLst>
            </a:pPr>
            <a:r>
              <a:rPr sz="1300" dirty="0">
                <a:latin typeface="Calibri"/>
                <a:cs typeface="Calibri"/>
              </a:rPr>
              <a:t>Use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defined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functions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generate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specific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columns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data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473697" y="4213605"/>
            <a:ext cx="4693285" cy="701675"/>
            <a:chOff x="6473697" y="4213605"/>
            <a:chExt cx="4693285" cy="701675"/>
          </a:xfrm>
        </p:grpSpPr>
        <p:sp>
          <p:nvSpPr>
            <p:cNvPr id="30" name="object 30"/>
            <p:cNvSpPr/>
            <p:nvPr/>
          </p:nvSpPr>
          <p:spPr>
            <a:xfrm>
              <a:off x="6480047" y="4219955"/>
              <a:ext cx="483234" cy="688975"/>
            </a:xfrm>
            <a:custGeom>
              <a:avLst/>
              <a:gdLst/>
              <a:ahLst/>
              <a:cxnLst/>
              <a:rect l="l" t="t" r="r" b="b"/>
              <a:pathLst>
                <a:path w="483234" h="688975">
                  <a:moveTo>
                    <a:pt x="483107" y="0"/>
                  </a:moveTo>
                  <a:lnTo>
                    <a:pt x="241553" y="241554"/>
                  </a:lnTo>
                  <a:lnTo>
                    <a:pt x="0" y="0"/>
                  </a:lnTo>
                  <a:lnTo>
                    <a:pt x="0" y="447294"/>
                  </a:lnTo>
                  <a:lnTo>
                    <a:pt x="241553" y="688848"/>
                  </a:lnTo>
                  <a:lnTo>
                    <a:pt x="483107" y="447294"/>
                  </a:lnTo>
                  <a:lnTo>
                    <a:pt x="4831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0047" y="4219955"/>
              <a:ext cx="483234" cy="688975"/>
            </a:xfrm>
            <a:custGeom>
              <a:avLst/>
              <a:gdLst/>
              <a:ahLst/>
              <a:cxnLst/>
              <a:rect l="l" t="t" r="r" b="b"/>
              <a:pathLst>
                <a:path w="483234" h="688975">
                  <a:moveTo>
                    <a:pt x="483107" y="0"/>
                  </a:moveTo>
                  <a:lnTo>
                    <a:pt x="483107" y="447294"/>
                  </a:lnTo>
                  <a:lnTo>
                    <a:pt x="241553" y="688848"/>
                  </a:lnTo>
                  <a:lnTo>
                    <a:pt x="0" y="447294"/>
                  </a:lnTo>
                  <a:lnTo>
                    <a:pt x="0" y="0"/>
                  </a:lnTo>
                  <a:lnTo>
                    <a:pt x="241553" y="241554"/>
                  </a:lnTo>
                  <a:lnTo>
                    <a:pt x="483107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63155" y="4219955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22420" y="0"/>
                  </a:moveTo>
                  <a:lnTo>
                    <a:pt x="0" y="0"/>
                  </a:lnTo>
                  <a:lnTo>
                    <a:pt x="0" y="448056"/>
                  </a:lnTo>
                  <a:lnTo>
                    <a:pt x="4122420" y="448056"/>
                  </a:lnTo>
                  <a:lnTo>
                    <a:pt x="4151501" y="442192"/>
                  </a:lnTo>
                  <a:lnTo>
                    <a:pt x="4175236" y="426196"/>
                  </a:lnTo>
                  <a:lnTo>
                    <a:pt x="4191232" y="402461"/>
                  </a:lnTo>
                  <a:lnTo>
                    <a:pt x="4197096" y="373380"/>
                  </a:lnTo>
                  <a:lnTo>
                    <a:pt x="4197096" y="74676"/>
                  </a:lnTo>
                  <a:lnTo>
                    <a:pt x="4191232" y="45594"/>
                  </a:lnTo>
                  <a:lnTo>
                    <a:pt x="4175236" y="21859"/>
                  </a:lnTo>
                  <a:lnTo>
                    <a:pt x="4151501" y="5863"/>
                  </a:lnTo>
                  <a:lnTo>
                    <a:pt x="412242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63155" y="4219955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97096" y="74676"/>
                  </a:moveTo>
                  <a:lnTo>
                    <a:pt x="4197096" y="373380"/>
                  </a:lnTo>
                  <a:lnTo>
                    <a:pt x="4191232" y="402461"/>
                  </a:lnTo>
                  <a:lnTo>
                    <a:pt x="4175236" y="426196"/>
                  </a:lnTo>
                  <a:lnTo>
                    <a:pt x="4151501" y="442192"/>
                  </a:lnTo>
                  <a:lnTo>
                    <a:pt x="4122420" y="448056"/>
                  </a:lnTo>
                  <a:lnTo>
                    <a:pt x="0" y="448056"/>
                  </a:lnTo>
                  <a:lnTo>
                    <a:pt x="0" y="0"/>
                  </a:lnTo>
                  <a:lnTo>
                    <a:pt x="4122420" y="0"/>
                  </a:lnTo>
                  <a:lnTo>
                    <a:pt x="4151501" y="5863"/>
                  </a:lnTo>
                  <a:lnTo>
                    <a:pt x="4175236" y="21859"/>
                  </a:lnTo>
                  <a:lnTo>
                    <a:pt x="4191232" y="45594"/>
                  </a:lnTo>
                  <a:lnTo>
                    <a:pt x="4197096" y="7467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043419" y="4313682"/>
            <a:ext cx="31457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635" indent="-114935">
              <a:lnSpc>
                <a:spcPct val="100000"/>
              </a:lnSpc>
              <a:spcBef>
                <a:spcPts val="95"/>
              </a:spcBef>
              <a:buChar char="•"/>
              <a:tabLst>
                <a:tab pos="127635" algn="l"/>
              </a:tabLst>
            </a:pPr>
            <a:r>
              <a:rPr sz="1300" dirty="0">
                <a:latin typeface="Calibri"/>
                <a:cs typeface="Calibri"/>
              </a:rPr>
              <a:t>Combine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separate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columns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into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DataFrame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473697" y="4817109"/>
            <a:ext cx="4693285" cy="703580"/>
            <a:chOff x="6473697" y="4817109"/>
            <a:chExt cx="4693285" cy="703580"/>
          </a:xfrm>
        </p:grpSpPr>
        <p:sp>
          <p:nvSpPr>
            <p:cNvPr id="36" name="object 36"/>
            <p:cNvSpPr/>
            <p:nvPr/>
          </p:nvSpPr>
          <p:spPr>
            <a:xfrm>
              <a:off x="6480047" y="4823459"/>
              <a:ext cx="483234" cy="690880"/>
            </a:xfrm>
            <a:custGeom>
              <a:avLst/>
              <a:gdLst/>
              <a:ahLst/>
              <a:cxnLst/>
              <a:rect l="l" t="t" r="r" b="b"/>
              <a:pathLst>
                <a:path w="483234" h="690879">
                  <a:moveTo>
                    <a:pt x="483107" y="0"/>
                  </a:moveTo>
                  <a:lnTo>
                    <a:pt x="241553" y="241553"/>
                  </a:lnTo>
                  <a:lnTo>
                    <a:pt x="0" y="0"/>
                  </a:lnTo>
                  <a:lnTo>
                    <a:pt x="0" y="448817"/>
                  </a:lnTo>
                  <a:lnTo>
                    <a:pt x="241553" y="690371"/>
                  </a:lnTo>
                  <a:lnTo>
                    <a:pt x="483107" y="448817"/>
                  </a:lnTo>
                  <a:lnTo>
                    <a:pt x="4831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80047" y="4823459"/>
              <a:ext cx="483234" cy="690880"/>
            </a:xfrm>
            <a:custGeom>
              <a:avLst/>
              <a:gdLst/>
              <a:ahLst/>
              <a:cxnLst/>
              <a:rect l="l" t="t" r="r" b="b"/>
              <a:pathLst>
                <a:path w="483234" h="690879">
                  <a:moveTo>
                    <a:pt x="483107" y="0"/>
                  </a:moveTo>
                  <a:lnTo>
                    <a:pt x="483107" y="448817"/>
                  </a:lnTo>
                  <a:lnTo>
                    <a:pt x="241553" y="690371"/>
                  </a:lnTo>
                  <a:lnTo>
                    <a:pt x="0" y="448817"/>
                  </a:lnTo>
                  <a:lnTo>
                    <a:pt x="0" y="0"/>
                  </a:lnTo>
                  <a:lnTo>
                    <a:pt x="241553" y="241553"/>
                  </a:lnTo>
                  <a:lnTo>
                    <a:pt x="483107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63155" y="4823459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22420" y="0"/>
                  </a:moveTo>
                  <a:lnTo>
                    <a:pt x="0" y="0"/>
                  </a:lnTo>
                  <a:lnTo>
                    <a:pt x="0" y="448055"/>
                  </a:lnTo>
                  <a:lnTo>
                    <a:pt x="4122420" y="448055"/>
                  </a:lnTo>
                  <a:lnTo>
                    <a:pt x="4151501" y="442192"/>
                  </a:lnTo>
                  <a:lnTo>
                    <a:pt x="4175236" y="426196"/>
                  </a:lnTo>
                  <a:lnTo>
                    <a:pt x="4191232" y="402461"/>
                  </a:lnTo>
                  <a:lnTo>
                    <a:pt x="4197096" y="373379"/>
                  </a:lnTo>
                  <a:lnTo>
                    <a:pt x="4197096" y="74675"/>
                  </a:lnTo>
                  <a:lnTo>
                    <a:pt x="4191232" y="45594"/>
                  </a:lnTo>
                  <a:lnTo>
                    <a:pt x="4175236" y="21859"/>
                  </a:lnTo>
                  <a:lnTo>
                    <a:pt x="4151501" y="5863"/>
                  </a:lnTo>
                  <a:lnTo>
                    <a:pt x="412242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963155" y="4823459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97096" y="74675"/>
                  </a:moveTo>
                  <a:lnTo>
                    <a:pt x="4197096" y="373379"/>
                  </a:lnTo>
                  <a:lnTo>
                    <a:pt x="4191232" y="402461"/>
                  </a:lnTo>
                  <a:lnTo>
                    <a:pt x="4175236" y="426196"/>
                  </a:lnTo>
                  <a:lnTo>
                    <a:pt x="4151501" y="442192"/>
                  </a:lnTo>
                  <a:lnTo>
                    <a:pt x="4122420" y="448055"/>
                  </a:lnTo>
                  <a:lnTo>
                    <a:pt x="0" y="448055"/>
                  </a:lnTo>
                  <a:lnTo>
                    <a:pt x="0" y="0"/>
                  </a:lnTo>
                  <a:lnTo>
                    <a:pt x="4122420" y="0"/>
                  </a:lnTo>
                  <a:lnTo>
                    <a:pt x="4151501" y="5863"/>
                  </a:lnTo>
                  <a:lnTo>
                    <a:pt x="4175236" y="21859"/>
                  </a:lnTo>
                  <a:lnTo>
                    <a:pt x="4191232" y="45594"/>
                  </a:lnTo>
                  <a:lnTo>
                    <a:pt x="4197096" y="74675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043419" y="4918075"/>
            <a:ext cx="40297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635" indent="-114935">
              <a:lnSpc>
                <a:spcPct val="100000"/>
              </a:lnSpc>
              <a:spcBef>
                <a:spcPts val="95"/>
              </a:spcBef>
              <a:buChar char="•"/>
              <a:tabLst>
                <a:tab pos="127635" algn="l"/>
              </a:tabLst>
            </a:pPr>
            <a:r>
              <a:rPr sz="1300" dirty="0">
                <a:latin typeface="Calibri"/>
                <a:cs typeface="Calibri"/>
              </a:rPr>
              <a:t>Filter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out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all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launches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with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rockets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other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than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Falcon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50" dirty="0">
                <a:latin typeface="Calibri"/>
                <a:cs typeface="Calibri"/>
              </a:rPr>
              <a:t>9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473697" y="5422138"/>
            <a:ext cx="4693285" cy="701675"/>
            <a:chOff x="6473697" y="5422138"/>
            <a:chExt cx="4693285" cy="701675"/>
          </a:xfrm>
        </p:grpSpPr>
        <p:sp>
          <p:nvSpPr>
            <p:cNvPr id="42" name="object 42"/>
            <p:cNvSpPr/>
            <p:nvPr/>
          </p:nvSpPr>
          <p:spPr>
            <a:xfrm>
              <a:off x="6480047" y="5428488"/>
              <a:ext cx="483234" cy="688975"/>
            </a:xfrm>
            <a:custGeom>
              <a:avLst/>
              <a:gdLst/>
              <a:ahLst/>
              <a:cxnLst/>
              <a:rect l="l" t="t" r="r" b="b"/>
              <a:pathLst>
                <a:path w="483234" h="688975">
                  <a:moveTo>
                    <a:pt x="483107" y="0"/>
                  </a:moveTo>
                  <a:lnTo>
                    <a:pt x="241553" y="241553"/>
                  </a:lnTo>
                  <a:lnTo>
                    <a:pt x="0" y="0"/>
                  </a:lnTo>
                  <a:lnTo>
                    <a:pt x="0" y="447294"/>
                  </a:lnTo>
                  <a:lnTo>
                    <a:pt x="241553" y="688848"/>
                  </a:lnTo>
                  <a:lnTo>
                    <a:pt x="483107" y="447294"/>
                  </a:lnTo>
                  <a:lnTo>
                    <a:pt x="4831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80047" y="5428488"/>
              <a:ext cx="483234" cy="688975"/>
            </a:xfrm>
            <a:custGeom>
              <a:avLst/>
              <a:gdLst/>
              <a:ahLst/>
              <a:cxnLst/>
              <a:rect l="l" t="t" r="r" b="b"/>
              <a:pathLst>
                <a:path w="483234" h="688975">
                  <a:moveTo>
                    <a:pt x="483107" y="0"/>
                  </a:moveTo>
                  <a:lnTo>
                    <a:pt x="483107" y="447294"/>
                  </a:lnTo>
                  <a:lnTo>
                    <a:pt x="241553" y="688848"/>
                  </a:lnTo>
                  <a:lnTo>
                    <a:pt x="0" y="447294"/>
                  </a:lnTo>
                  <a:lnTo>
                    <a:pt x="0" y="0"/>
                  </a:lnTo>
                  <a:lnTo>
                    <a:pt x="241553" y="241553"/>
                  </a:lnTo>
                  <a:lnTo>
                    <a:pt x="483107" y="0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963155" y="5428488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22420" y="0"/>
                  </a:moveTo>
                  <a:lnTo>
                    <a:pt x="0" y="0"/>
                  </a:lnTo>
                  <a:lnTo>
                    <a:pt x="0" y="448056"/>
                  </a:lnTo>
                  <a:lnTo>
                    <a:pt x="4122420" y="448056"/>
                  </a:lnTo>
                  <a:lnTo>
                    <a:pt x="4151501" y="442186"/>
                  </a:lnTo>
                  <a:lnTo>
                    <a:pt x="4175236" y="426181"/>
                  </a:lnTo>
                  <a:lnTo>
                    <a:pt x="4191232" y="402444"/>
                  </a:lnTo>
                  <a:lnTo>
                    <a:pt x="4197096" y="373380"/>
                  </a:lnTo>
                  <a:lnTo>
                    <a:pt x="4197096" y="74675"/>
                  </a:lnTo>
                  <a:lnTo>
                    <a:pt x="4191232" y="45594"/>
                  </a:lnTo>
                  <a:lnTo>
                    <a:pt x="4175236" y="21859"/>
                  </a:lnTo>
                  <a:lnTo>
                    <a:pt x="4151501" y="5863"/>
                  </a:lnTo>
                  <a:lnTo>
                    <a:pt x="412242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63155" y="5428488"/>
              <a:ext cx="4197350" cy="448309"/>
            </a:xfrm>
            <a:custGeom>
              <a:avLst/>
              <a:gdLst/>
              <a:ahLst/>
              <a:cxnLst/>
              <a:rect l="l" t="t" r="r" b="b"/>
              <a:pathLst>
                <a:path w="4197350" h="448310">
                  <a:moveTo>
                    <a:pt x="4197096" y="74675"/>
                  </a:moveTo>
                  <a:lnTo>
                    <a:pt x="4197096" y="373380"/>
                  </a:lnTo>
                  <a:lnTo>
                    <a:pt x="4191232" y="402444"/>
                  </a:lnTo>
                  <a:lnTo>
                    <a:pt x="4175236" y="426181"/>
                  </a:lnTo>
                  <a:lnTo>
                    <a:pt x="4151501" y="442186"/>
                  </a:lnTo>
                  <a:lnTo>
                    <a:pt x="4122420" y="448056"/>
                  </a:lnTo>
                  <a:lnTo>
                    <a:pt x="0" y="448056"/>
                  </a:lnTo>
                  <a:lnTo>
                    <a:pt x="0" y="0"/>
                  </a:lnTo>
                  <a:lnTo>
                    <a:pt x="4122420" y="0"/>
                  </a:lnTo>
                  <a:lnTo>
                    <a:pt x="4151501" y="5863"/>
                  </a:lnTo>
                  <a:lnTo>
                    <a:pt x="4175236" y="21859"/>
                  </a:lnTo>
                  <a:lnTo>
                    <a:pt x="4191232" y="45594"/>
                  </a:lnTo>
                  <a:lnTo>
                    <a:pt x="4197096" y="74675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043419" y="5522163"/>
            <a:ext cx="16129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635" indent="-114935">
              <a:lnSpc>
                <a:spcPct val="100000"/>
              </a:lnSpc>
              <a:spcBef>
                <a:spcPts val="95"/>
              </a:spcBef>
              <a:buChar char="•"/>
              <a:tabLst>
                <a:tab pos="127635" algn="l"/>
              </a:tabLst>
            </a:pPr>
            <a:r>
              <a:rPr sz="1300" dirty="0">
                <a:latin typeface="Calibri"/>
                <a:cs typeface="Calibri"/>
              </a:rPr>
              <a:t>Handle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missing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values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sp>
          <p:nvSpPr>
            <p:cNvPr id="48" name="object 48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dirty="0"/>
              <a:t>SpaceX</a:t>
            </a:r>
            <a:r>
              <a:rPr spc="-65" dirty="0"/>
              <a:t> </a:t>
            </a:r>
            <a:r>
              <a:rPr dirty="0"/>
              <a:t>launch</a:t>
            </a:r>
            <a:r>
              <a:rPr spc="-70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dirty="0"/>
              <a:t>was</a:t>
            </a:r>
            <a:r>
              <a:rPr spc="-60" dirty="0"/>
              <a:t> </a:t>
            </a:r>
            <a:r>
              <a:rPr dirty="0"/>
              <a:t>scraped</a:t>
            </a:r>
            <a:r>
              <a:rPr spc="-65" dirty="0"/>
              <a:t> </a:t>
            </a:r>
            <a:r>
              <a:rPr spc="-20" dirty="0"/>
              <a:t>from </a:t>
            </a:r>
            <a:r>
              <a:rPr dirty="0"/>
              <a:t>HTML</a:t>
            </a:r>
            <a:r>
              <a:rPr spc="-90" dirty="0"/>
              <a:t> </a:t>
            </a:r>
            <a:r>
              <a:rPr dirty="0"/>
              <a:t>tables</a:t>
            </a:r>
            <a:r>
              <a:rPr spc="-20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20" dirty="0"/>
              <a:t>permanently-</a:t>
            </a:r>
            <a:r>
              <a:rPr dirty="0"/>
              <a:t>linked</a:t>
            </a:r>
            <a:r>
              <a:rPr spc="-10" dirty="0"/>
              <a:t> </a:t>
            </a:r>
            <a:r>
              <a:rPr spc="-20" dirty="0"/>
              <a:t>copy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SpaceX</a:t>
            </a:r>
            <a:r>
              <a:rPr spc="-60" dirty="0"/>
              <a:t> </a:t>
            </a:r>
            <a:r>
              <a:rPr dirty="0"/>
              <a:t>Wikipedia</a:t>
            </a:r>
            <a:r>
              <a:rPr spc="-45" dirty="0"/>
              <a:t> </a:t>
            </a:r>
            <a:r>
              <a:rPr spc="-10" dirty="0"/>
              <a:t>webpage (</a:t>
            </a:r>
            <a:r>
              <a:rPr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https://en.wikipedia.org/wiki/SpaceX</a:t>
            </a:r>
            <a:r>
              <a:rPr spc="-10" dirty="0"/>
              <a:t>).</a:t>
            </a:r>
          </a:p>
          <a:p>
            <a:pPr marL="241300" marR="57213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dirty="0"/>
              <a:t>Launch</a:t>
            </a:r>
            <a:r>
              <a:rPr spc="-65" dirty="0"/>
              <a:t> </a:t>
            </a:r>
            <a:r>
              <a:rPr dirty="0"/>
              <a:t>data</a:t>
            </a:r>
            <a:r>
              <a:rPr spc="-60" dirty="0"/>
              <a:t> </a:t>
            </a:r>
            <a:r>
              <a:rPr dirty="0"/>
              <a:t>was</a:t>
            </a:r>
            <a:r>
              <a:rPr spc="-50" dirty="0"/>
              <a:t> </a:t>
            </a:r>
            <a:r>
              <a:rPr dirty="0"/>
              <a:t>extracted</a:t>
            </a:r>
            <a:r>
              <a:rPr spc="-50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spc="-10" dirty="0"/>
              <a:t>these </a:t>
            </a:r>
            <a:r>
              <a:rPr dirty="0"/>
              <a:t>tables</a:t>
            </a:r>
            <a:r>
              <a:rPr spc="-50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dirty="0"/>
              <a:t>loaded</a:t>
            </a:r>
            <a:r>
              <a:rPr spc="-50" dirty="0"/>
              <a:t> </a:t>
            </a:r>
            <a:r>
              <a:rPr dirty="0"/>
              <a:t>into</a:t>
            </a:r>
            <a:r>
              <a:rPr spc="-5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spc="-10" dirty="0"/>
              <a:t>Pandas </a:t>
            </a:r>
            <a:r>
              <a:rPr dirty="0"/>
              <a:t>DataFrame</a:t>
            </a:r>
            <a:r>
              <a:rPr spc="-40" dirty="0"/>
              <a:t> </a:t>
            </a:r>
            <a:r>
              <a:rPr dirty="0"/>
              <a:t>for</a:t>
            </a:r>
            <a:r>
              <a:rPr spc="-65" dirty="0"/>
              <a:t> </a:t>
            </a:r>
            <a:r>
              <a:rPr dirty="0"/>
              <a:t>further</a:t>
            </a:r>
            <a:r>
              <a:rPr spc="-45" dirty="0"/>
              <a:t> </a:t>
            </a:r>
            <a:r>
              <a:rPr spc="-10" dirty="0"/>
              <a:t>analysis.</a:t>
            </a: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</a:tabLst>
            </a:pPr>
            <a:r>
              <a:rPr dirty="0">
                <a:solidFill>
                  <a:srgbClr val="000000"/>
                </a:solidFill>
              </a:rPr>
              <a:t>GitHub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URL</a:t>
            </a:r>
            <a:r>
              <a:rPr spc="-1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(Web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Scraping):</a:t>
            </a: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https://github.com/Ponnanna-Pranav/Data-Science-Capstone-project/blob/main/2_Webscraping.ipynb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</a:rPr>
              <a:t> </a:t>
            </a:r>
            <a:endParaRPr sz="1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B9BD4"/>
                </a:solidFill>
              </a:rPr>
              <a:t>Data</a:t>
            </a:r>
            <a:r>
              <a:rPr spc="-130" dirty="0">
                <a:solidFill>
                  <a:srgbClr val="5B9BD4"/>
                </a:solidFill>
              </a:rPr>
              <a:t> </a:t>
            </a:r>
            <a:r>
              <a:rPr dirty="0">
                <a:solidFill>
                  <a:srgbClr val="5B9BD4"/>
                </a:solidFill>
              </a:rPr>
              <a:t>Collection</a:t>
            </a:r>
            <a:r>
              <a:rPr spc="-80" dirty="0">
                <a:solidFill>
                  <a:srgbClr val="5B9BD4"/>
                </a:solidFill>
              </a:rPr>
              <a:t> </a:t>
            </a:r>
            <a:r>
              <a:rPr dirty="0">
                <a:solidFill>
                  <a:srgbClr val="5B9BD4"/>
                </a:solidFill>
              </a:rPr>
              <a:t>–</a:t>
            </a:r>
            <a:r>
              <a:rPr spc="-125" dirty="0">
                <a:solidFill>
                  <a:srgbClr val="5B9BD4"/>
                </a:solidFill>
              </a:rPr>
              <a:t> </a:t>
            </a:r>
            <a:r>
              <a:rPr dirty="0">
                <a:solidFill>
                  <a:srgbClr val="5B9BD4"/>
                </a:solidFill>
              </a:rPr>
              <a:t>Wikipedia</a:t>
            </a:r>
            <a:r>
              <a:rPr spc="-80" dirty="0">
                <a:solidFill>
                  <a:srgbClr val="5B9BD4"/>
                </a:solidFill>
              </a:rPr>
              <a:t> </a:t>
            </a:r>
            <a:r>
              <a:rPr dirty="0">
                <a:solidFill>
                  <a:srgbClr val="5B9BD4"/>
                </a:solidFill>
              </a:rPr>
              <a:t>Web</a:t>
            </a:r>
            <a:r>
              <a:rPr spc="-105" dirty="0">
                <a:solidFill>
                  <a:srgbClr val="5B9BD4"/>
                </a:solidFill>
              </a:rPr>
              <a:t> </a:t>
            </a:r>
            <a:r>
              <a:rPr spc="-10" dirty="0">
                <a:solidFill>
                  <a:srgbClr val="5B9BD4"/>
                </a:solidFill>
              </a:rPr>
              <a:t>Scraping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8995" y="1351280"/>
            <a:ext cx="4243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Flowchart</a:t>
            </a:r>
            <a:r>
              <a:rPr sz="2000" spc="-7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of</a:t>
            </a:r>
            <a:r>
              <a:rPr sz="2000" spc="-5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Wikipedia</a:t>
            </a:r>
            <a:r>
              <a:rPr sz="2000" spc="-5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Web</a:t>
            </a:r>
            <a:r>
              <a:rPr sz="2000" spc="-6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1C7CDB"/>
                </a:solidFill>
                <a:latin typeface="Arial MT"/>
                <a:cs typeface="Arial MT"/>
              </a:rPr>
              <a:t>Scraping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73697" y="1795017"/>
            <a:ext cx="4693285" cy="971550"/>
            <a:chOff x="6473697" y="1795017"/>
            <a:chExt cx="4693285" cy="971550"/>
          </a:xfrm>
        </p:grpSpPr>
        <p:sp>
          <p:nvSpPr>
            <p:cNvPr id="6" name="object 6"/>
            <p:cNvSpPr/>
            <p:nvPr/>
          </p:nvSpPr>
          <p:spPr>
            <a:xfrm>
              <a:off x="6480047" y="1801367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335279" y="335280"/>
                  </a:lnTo>
                  <a:lnTo>
                    <a:pt x="0" y="0"/>
                  </a:lnTo>
                  <a:lnTo>
                    <a:pt x="0" y="623316"/>
                  </a:lnTo>
                  <a:lnTo>
                    <a:pt x="335279" y="958596"/>
                  </a:lnTo>
                  <a:lnTo>
                    <a:pt x="670559" y="623316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80047" y="1801367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670559" y="623316"/>
                  </a:lnTo>
                  <a:lnTo>
                    <a:pt x="335279" y="95859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35279" y="335280"/>
                  </a:lnTo>
                  <a:lnTo>
                    <a:pt x="670559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0607" y="1801367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69">
                  <a:moveTo>
                    <a:pt x="3905758" y="0"/>
                  </a:moveTo>
                  <a:lnTo>
                    <a:pt x="0" y="0"/>
                  </a:lnTo>
                  <a:lnTo>
                    <a:pt x="0" y="623316"/>
                  </a:lnTo>
                  <a:lnTo>
                    <a:pt x="3905758" y="623316"/>
                  </a:lnTo>
                  <a:lnTo>
                    <a:pt x="3946207" y="615156"/>
                  </a:lnTo>
                  <a:lnTo>
                    <a:pt x="3979227" y="592899"/>
                  </a:lnTo>
                  <a:lnTo>
                    <a:pt x="4001484" y="559879"/>
                  </a:lnTo>
                  <a:lnTo>
                    <a:pt x="4009644" y="519430"/>
                  </a:lnTo>
                  <a:lnTo>
                    <a:pt x="4009644" y="103886"/>
                  </a:lnTo>
                  <a:lnTo>
                    <a:pt x="4001484" y="63436"/>
                  </a:lnTo>
                  <a:lnTo>
                    <a:pt x="3979227" y="30416"/>
                  </a:lnTo>
                  <a:lnTo>
                    <a:pt x="3946207" y="8159"/>
                  </a:lnTo>
                  <a:lnTo>
                    <a:pt x="390575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50607" y="1801367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69">
                  <a:moveTo>
                    <a:pt x="4009644" y="103886"/>
                  </a:moveTo>
                  <a:lnTo>
                    <a:pt x="4009644" y="519430"/>
                  </a:lnTo>
                  <a:lnTo>
                    <a:pt x="4001484" y="559879"/>
                  </a:lnTo>
                  <a:lnTo>
                    <a:pt x="3979227" y="592899"/>
                  </a:lnTo>
                  <a:lnTo>
                    <a:pt x="3946207" y="615156"/>
                  </a:lnTo>
                  <a:lnTo>
                    <a:pt x="3905758" y="62331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905758" y="0"/>
                  </a:lnTo>
                  <a:lnTo>
                    <a:pt x="3946207" y="8159"/>
                  </a:lnTo>
                  <a:lnTo>
                    <a:pt x="3979227" y="30416"/>
                  </a:lnTo>
                  <a:lnTo>
                    <a:pt x="4001484" y="63436"/>
                  </a:lnTo>
                  <a:lnTo>
                    <a:pt x="4009644" y="10388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156704" y="1810892"/>
            <a:ext cx="3940175" cy="5499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5275" marR="114300" indent="-172720">
              <a:lnSpc>
                <a:spcPts val="1970"/>
              </a:lnSpc>
              <a:spcBef>
                <a:spcPts val="325"/>
              </a:spcBef>
              <a:buChar char="•"/>
              <a:tabLst>
                <a:tab pos="295275" algn="l"/>
              </a:tabLst>
            </a:pPr>
            <a:r>
              <a:rPr sz="1800" spc="-10" dirty="0">
                <a:latin typeface="Calibri"/>
                <a:cs typeface="Calibri"/>
              </a:rPr>
              <a:t>Web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Scrape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page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entire </a:t>
            </a:r>
            <a:r>
              <a:rPr sz="1800" dirty="0">
                <a:latin typeface="Calibri"/>
                <a:cs typeface="Calibri"/>
              </a:rPr>
              <a:t>HTML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text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73697" y="2634742"/>
            <a:ext cx="4693285" cy="971550"/>
            <a:chOff x="6473697" y="2634742"/>
            <a:chExt cx="4693285" cy="971550"/>
          </a:xfrm>
        </p:grpSpPr>
        <p:sp>
          <p:nvSpPr>
            <p:cNvPr id="12" name="object 12"/>
            <p:cNvSpPr/>
            <p:nvPr/>
          </p:nvSpPr>
          <p:spPr>
            <a:xfrm>
              <a:off x="6480047" y="2641092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335279" y="335280"/>
                  </a:lnTo>
                  <a:lnTo>
                    <a:pt x="0" y="0"/>
                  </a:lnTo>
                  <a:lnTo>
                    <a:pt x="0" y="623316"/>
                  </a:lnTo>
                  <a:lnTo>
                    <a:pt x="335279" y="958596"/>
                  </a:lnTo>
                  <a:lnTo>
                    <a:pt x="670559" y="623316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80047" y="2641092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670559" y="623316"/>
                  </a:lnTo>
                  <a:lnTo>
                    <a:pt x="335279" y="95859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35279" y="335280"/>
                  </a:lnTo>
                  <a:lnTo>
                    <a:pt x="670559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50607" y="2641092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3905758" y="0"/>
                  </a:moveTo>
                  <a:lnTo>
                    <a:pt x="0" y="0"/>
                  </a:lnTo>
                  <a:lnTo>
                    <a:pt x="0" y="623316"/>
                  </a:lnTo>
                  <a:lnTo>
                    <a:pt x="3905758" y="623316"/>
                  </a:lnTo>
                  <a:lnTo>
                    <a:pt x="3946207" y="615156"/>
                  </a:lnTo>
                  <a:lnTo>
                    <a:pt x="3979227" y="592899"/>
                  </a:lnTo>
                  <a:lnTo>
                    <a:pt x="4001484" y="559879"/>
                  </a:lnTo>
                  <a:lnTo>
                    <a:pt x="4009644" y="519430"/>
                  </a:lnTo>
                  <a:lnTo>
                    <a:pt x="4009644" y="103886"/>
                  </a:lnTo>
                  <a:lnTo>
                    <a:pt x="4001484" y="63436"/>
                  </a:lnTo>
                  <a:lnTo>
                    <a:pt x="3979227" y="30416"/>
                  </a:lnTo>
                  <a:lnTo>
                    <a:pt x="3946207" y="8159"/>
                  </a:lnTo>
                  <a:lnTo>
                    <a:pt x="390575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50607" y="2641092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4009644" y="103886"/>
                  </a:moveTo>
                  <a:lnTo>
                    <a:pt x="4009644" y="519430"/>
                  </a:lnTo>
                  <a:lnTo>
                    <a:pt x="4001484" y="559879"/>
                  </a:lnTo>
                  <a:lnTo>
                    <a:pt x="3979227" y="592899"/>
                  </a:lnTo>
                  <a:lnTo>
                    <a:pt x="3946207" y="615156"/>
                  </a:lnTo>
                  <a:lnTo>
                    <a:pt x="3905758" y="62331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905758" y="0"/>
                  </a:lnTo>
                  <a:lnTo>
                    <a:pt x="3946207" y="8159"/>
                  </a:lnTo>
                  <a:lnTo>
                    <a:pt x="3979227" y="30416"/>
                  </a:lnTo>
                  <a:lnTo>
                    <a:pt x="4001484" y="63436"/>
                  </a:lnTo>
                  <a:lnTo>
                    <a:pt x="4009644" y="10388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56704" y="2650997"/>
            <a:ext cx="3940175" cy="5499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5275" marR="14604" indent="-172720">
              <a:lnSpc>
                <a:spcPts val="1970"/>
              </a:lnSpc>
              <a:spcBef>
                <a:spcPts val="325"/>
              </a:spcBef>
              <a:buChar char="•"/>
              <a:tabLst>
                <a:tab pos="295275" algn="l"/>
              </a:tabLst>
            </a:pP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BeautifulSoup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object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response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text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73697" y="3474465"/>
            <a:ext cx="4693285" cy="971550"/>
            <a:chOff x="6473697" y="3474465"/>
            <a:chExt cx="4693285" cy="971550"/>
          </a:xfrm>
        </p:grpSpPr>
        <p:sp>
          <p:nvSpPr>
            <p:cNvPr id="18" name="object 18"/>
            <p:cNvSpPr/>
            <p:nvPr/>
          </p:nvSpPr>
          <p:spPr>
            <a:xfrm>
              <a:off x="6480047" y="3480815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335279" y="335280"/>
                  </a:lnTo>
                  <a:lnTo>
                    <a:pt x="0" y="0"/>
                  </a:lnTo>
                  <a:lnTo>
                    <a:pt x="0" y="623316"/>
                  </a:lnTo>
                  <a:lnTo>
                    <a:pt x="335279" y="958596"/>
                  </a:lnTo>
                  <a:lnTo>
                    <a:pt x="670559" y="623316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80047" y="3480815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670559" y="623316"/>
                  </a:lnTo>
                  <a:lnTo>
                    <a:pt x="335279" y="95859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35279" y="335280"/>
                  </a:lnTo>
                  <a:lnTo>
                    <a:pt x="670559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50607" y="3480815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3905758" y="0"/>
                  </a:moveTo>
                  <a:lnTo>
                    <a:pt x="0" y="0"/>
                  </a:lnTo>
                  <a:lnTo>
                    <a:pt x="0" y="623316"/>
                  </a:lnTo>
                  <a:lnTo>
                    <a:pt x="3905758" y="623316"/>
                  </a:lnTo>
                  <a:lnTo>
                    <a:pt x="3946207" y="615156"/>
                  </a:lnTo>
                  <a:lnTo>
                    <a:pt x="3979227" y="592899"/>
                  </a:lnTo>
                  <a:lnTo>
                    <a:pt x="4001484" y="559879"/>
                  </a:lnTo>
                  <a:lnTo>
                    <a:pt x="4009644" y="519430"/>
                  </a:lnTo>
                  <a:lnTo>
                    <a:pt x="4009644" y="103886"/>
                  </a:lnTo>
                  <a:lnTo>
                    <a:pt x="4001484" y="63436"/>
                  </a:lnTo>
                  <a:lnTo>
                    <a:pt x="3979227" y="30416"/>
                  </a:lnTo>
                  <a:lnTo>
                    <a:pt x="3946207" y="8159"/>
                  </a:lnTo>
                  <a:lnTo>
                    <a:pt x="390575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50607" y="3480815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4009644" y="103886"/>
                  </a:moveTo>
                  <a:lnTo>
                    <a:pt x="4009644" y="519430"/>
                  </a:lnTo>
                  <a:lnTo>
                    <a:pt x="4001484" y="559879"/>
                  </a:lnTo>
                  <a:lnTo>
                    <a:pt x="3979227" y="592899"/>
                  </a:lnTo>
                  <a:lnTo>
                    <a:pt x="3946207" y="615156"/>
                  </a:lnTo>
                  <a:lnTo>
                    <a:pt x="3905758" y="62331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905758" y="0"/>
                  </a:lnTo>
                  <a:lnTo>
                    <a:pt x="3946207" y="8159"/>
                  </a:lnTo>
                  <a:lnTo>
                    <a:pt x="3979227" y="30416"/>
                  </a:lnTo>
                  <a:lnTo>
                    <a:pt x="4001484" y="63436"/>
                  </a:lnTo>
                  <a:lnTo>
                    <a:pt x="4009644" y="10388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56704" y="3616579"/>
            <a:ext cx="394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295275" algn="l"/>
              </a:tabLst>
            </a:pPr>
            <a:r>
              <a:rPr sz="1800" dirty="0">
                <a:latin typeface="Calibri"/>
                <a:cs typeface="Calibri"/>
              </a:rPr>
              <a:t>Select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73697" y="4314190"/>
            <a:ext cx="4693285" cy="971550"/>
            <a:chOff x="6473697" y="4314190"/>
            <a:chExt cx="4693285" cy="971550"/>
          </a:xfrm>
        </p:grpSpPr>
        <p:sp>
          <p:nvSpPr>
            <p:cNvPr id="24" name="object 24"/>
            <p:cNvSpPr/>
            <p:nvPr/>
          </p:nvSpPr>
          <p:spPr>
            <a:xfrm>
              <a:off x="6480047" y="4320540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335279" y="335280"/>
                  </a:lnTo>
                  <a:lnTo>
                    <a:pt x="0" y="0"/>
                  </a:lnTo>
                  <a:lnTo>
                    <a:pt x="0" y="623316"/>
                  </a:lnTo>
                  <a:lnTo>
                    <a:pt x="335279" y="958596"/>
                  </a:lnTo>
                  <a:lnTo>
                    <a:pt x="670559" y="623316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80047" y="4320540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670559" y="623316"/>
                  </a:lnTo>
                  <a:lnTo>
                    <a:pt x="335279" y="95859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35279" y="335280"/>
                  </a:lnTo>
                  <a:lnTo>
                    <a:pt x="670559" y="0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0607" y="4320540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3905758" y="0"/>
                  </a:moveTo>
                  <a:lnTo>
                    <a:pt x="0" y="0"/>
                  </a:lnTo>
                  <a:lnTo>
                    <a:pt x="0" y="623316"/>
                  </a:lnTo>
                  <a:lnTo>
                    <a:pt x="3905758" y="623316"/>
                  </a:lnTo>
                  <a:lnTo>
                    <a:pt x="3946207" y="615156"/>
                  </a:lnTo>
                  <a:lnTo>
                    <a:pt x="3979227" y="592899"/>
                  </a:lnTo>
                  <a:lnTo>
                    <a:pt x="4001484" y="559879"/>
                  </a:lnTo>
                  <a:lnTo>
                    <a:pt x="4009644" y="519430"/>
                  </a:lnTo>
                  <a:lnTo>
                    <a:pt x="4009644" y="103886"/>
                  </a:lnTo>
                  <a:lnTo>
                    <a:pt x="4001484" y="63436"/>
                  </a:lnTo>
                  <a:lnTo>
                    <a:pt x="3979227" y="30416"/>
                  </a:lnTo>
                  <a:lnTo>
                    <a:pt x="3946207" y="8159"/>
                  </a:lnTo>
                  <a:lnTo>
                    <a:pt x="390575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50607" y="4320540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4009644" y="103886"/>
                  </a:moveTo>
                  <a:lnTo>
                    <a:pt x="4009644" y="519430"/>
                  </a:lnTo>
                  <a:lnTo>
                    <a:pt x="4001484" y="559879"/>
                  </a:lnTo>
                  <a:lnTo>
                    <a:pt x="3979227" y="592899"/>
                  </a:lnTo>
                  <a:lnTo>
                    <a:pt x="3946207" y="615156"/>
                  </a:lnTo>
                  <a:lnTo>
                    <a:pt x="3905758" y="62331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905758" y="0"/>
                  </a:lnTo>
                  <a:lnTo>
                    <a:pt x="3946207" y="8159"/>
                  </a:lnTo>
                  <a:lnTo>
                    <a:pt x="3979227" y="30416"/>
                  </a:lnTo>
                  <a:lnTo>
                    <a:pt x="4001484" y="63436"/>
                  </a:lnTo>
                  <a:lnTo>
                    <a:pt x="4009644" y="10388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56704" y="4330954"/>
            <a:ext cx="3940175" cy="5499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5275" indent="-172720">
              <a:lnSpc>
                <a:spcPts val="1970"/>
              </a:lnSpc>
              <a:spcBef>
                <a:spcPts val="325"/>
              </a:spcBef>
              <a:buChar char="•"/>
              <a:tabLst>
                <a:tab pos="295275" algn="l"/>
              </a:tabLst>
            </a:pP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extract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column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&lt;th&gt;&lt;/th&gt;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tags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473697" y="5153914"/>
            <a:ext cx="4693285" cy="971550"/>
            <a:chOff x="6473697" y="5153914"/>
            <a:chExt cx="4693285" cy="971550"/>
          </a:xfrm>
        </p:grpSpPr>
        <p:sp>
          <p:nvSpPr>
            <p:cNvPr id="30" name="object 30"/>
            <p:cNvSpPr/>
            <p:nvPr/>
          </p:nvSpPr>
          <p:spPr>
            <a:xfrm>
              <a:off x="6480047" y="5160264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335279" y="335280"/>
                  </a:lnTo>
                  <a:lnTo>
                    <a:pt x="0" y="0"/>
                  </a:lnTo>
                  <a:lnTo>
                    <a:pt x="0" y="623316"/>
                  </a:lnTo>
                  <a:lnTo>
                    <a:pt x="335279" y="958596"/>
                  </a:lnTo>
                  <a:lnTo>
                    <a:pt x="670559" y="623316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0047" y="5160264"/>
              <a:ext cx="670560" cy="958850"/>
            </a:xfrm>
            <a:custGeom>
              <a:avLst/>
              <a:gdLst/>
              <a:ahLst/>
              <a:cxnLst/>
              <a:rect l="l" t="t" r="r" b="b"/>
              <a:pathLst>
                <a:path w="670559" h="958850">
                  <a:moveTo>
                    <a:pt x="670559" y="0"/>
                  </a:moveTo>
                  <a:lnTo>
                    <a:pt x="670559" y="623316"/>
                  </a:lnTo>
                  <a:lnTo>
                    <a:pt x="335279" y="95859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35279" y="335280"/>
                  </a:lnTo>
                  <a:lnTo>
                    <a:pt x="670559" y="0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50607" y="5160264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3905758" y="0"/>
                  </a:moveTo>
                  <a:lnTo>
                    <a:pt x="0" y="0"/>
                  </a:lnTo>
                  <a:lnTo>
                    <a:pt x="0" y="623316"/>
                  </a:lnTo>
                  <a:lnTo>
                    <a:pt x="3905758" y="623316"/>
                  </a:lnTo>
                  <a:lnTo>
                    <a:pt x="3946207" y="615152"/>
                  </a:lnTo>
                  <a:lnTo>
                    <a:pt x="3979227" y="592889"/>
                  </a:lnTo>
                  <a:lnTo>
                    <a:pt x="4001484" y="559868"/>
                  </a:lnTo>
                  <a:lnTo>
                    <a:pt x="4009644" y="519430"/>
                  </a:lnTo>
                  <a:lnTo>
                    <a:pt x="4009644" y="103886"/>
                  </a:lnTo>
                  <a:lnTo>
                    <a:pt x="4001484" y="63436"/>
                  </a:lnTo>
                  <a:lnTo>
                    <a:pt x="3979227" y="30416"/>
                  </a:lnTo>
                  <a:lnTo>
                    <a:pt x="3946207" y="8159"/>
                  </a:lnTo>
                  <a:lnTo>
                    <a:pt x="390575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50607" y="5160264"/>
              <a:ext cx="4010025" cy="623570"/>
            </a:xfrm>
            <a:custGeom>
              <a:avLst/>
              <a:gdLst/>
              <a:ahLst/>
              <a:cxnLst/>
              <a:rect l="l" t="t" r="r" b="b"/>
              <a:pathLst>
                <a:path w="4010025" h="623570">
                  <a:moveTo>
                    <a:pt x="4009644" y="103886"/>
                  </a:moveTo>
                  <a:lnTo>
                    <a:pt x="4009644" y="519430"/>
                  </a:lnTo>
                  <a:lnTo>
                    <a:pt x="4001484" y="559868"/>
                  </a:lnTo>
                  <a:lnTo>
                    <a:pt x="3979227" y="592889"/>
                  </a:lnTo>
                  <a:lnTo>
                    <a:pt x="3946207" y="615152"/>
                  </a:lnTo>
                  <a:lnTo>
                    <a:pt x="3905758" y="623316"/>
                  </a:lnTo>
                  <a:lnTo>
                    <a:pt x="0" y="623316"/>
                  </a:lnTo>
                  <a:lnTo>
                    <a:pt x="0" y="0"/>
                  </a:lnTo>
                  <a:lnTo>
                    <a:pt x="3905758" y="0"/>
                  </a:lnTo>
                  <a:lnTo>
                    <a:pt x="3946207" y="8159"/>
                  </a:lnTo>
                  <a:lnTo>
                    <a:pt x="3979227" y="30416"/>
                  </a:lnTo>
                  <a:lnTo>
                    <a:pt x="4001484" y="63436"/>
                  </a:lnTo>
                  <a:lnTo>
                    <a:pt x="4009644" y="103886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156704" y="5171058"/>
            <a:ext cx="4222750" cy="118618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5275" marR="367665" indent="-172720">
              <a:lnSpc>
                <a:spcPts val="1970"/>
              </a:lnSpc>
              <a:spcBef>
                <a:spcPts val="325"/>
              </a:spcBef>
              <a:buChar char="•"/>
              <a:tabLst>
                <a:tab pos="295275" algn="l"/>
              </a:tabLst>
            </a:pP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Pandas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DataFrame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parsing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12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sp>
          <p:nvSpPr>
            <p:cNvPr id="36" name="object 36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481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1C7CDB"/>
                </a:solidFill>
                <a:latin typeface="Arial MT"/>
                <a:cs typeface="Arial MT"/>
              </a:rPr>
              <a:t>13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381760"/>
            <a:ext cx="5549900" cy="5361467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1136650" indent="-228600">
              <a:lnSpc>
                <a:spcPct val="90000"/>
              </a:lnSpc>
              <a:spcBef>
                <a:spcPts val="359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CSV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file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section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contained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need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cleaning/wrangling.</a:t>
            </a:r>
            <a:endParaRPr sz="2200" dirty="0">
              <a:latin typeface="Arial MT"/>
              <a:cs typeface="Arial MT"/>
            </a:endParaRPr>
          </a:p>
          <a:p>
            <a:pPr marL="241300" marR="250825" indent="-228600">
              <a:lnSpc>
                <a:spcPts val="2380"/>
              </a:lnSpc>
              <a:spcBef>
                <a:spcPts val="104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sites,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types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mission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processed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reformatted.</a:t>
            </a:r>
            <a:endParaRPr sz="2200" dirty="0">
              <a:latin typeface="Arial MT"/>
              <a:cs typeface="Arial MT"/>
            </a:endParaRPr>
          </a:p>
          <a:p>
            <a:pPr marL="241300" marR="295275" indent="-228600">
              <a:lnSpc>
                <a:spcPct val="90000"/>
              </a:lnSpc>
              <a:spcBef>
                <a:spcPts val="95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types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were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converted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binary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(one-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hot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encoding)</a:t>
            </a:r>
            <a:r>
              <a:rPr sz="22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1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represented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being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a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0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represented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failure.</a:t>
            </a:r>
            <a:endParaRPr sz="2200" dirty="0">
              <a:latin typeface="Arial MT"/>
              <a:cs typeface="Arial MT"/>
            </a:endParaRPr>
          </a:p>
          <a:p>
            <a:pPr marL="241300" marR="389255" indent="-228600">
              <a:lnSpc>
                <a:spcPts val="2320"/>
              </a:lnSpc>
              <a:spcBef>
                <a:spcPts val="1080"/>
              </a:spcBef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new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classification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column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DataFrame.</a:t>
            </a:r>
            <a:endParaRPr sz="22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775"/>
              </a:spcBef>
              <a:buChar char="•"/>
              <a:tabLst>
                <a:tab pos="240665" algn="l"/>
              </a:tabLst>
            </a:pPr>
            <a:r>
              <a:rPr sz="2200" dirty="0">
                <a:latin typeface="Arial MT"/>
                <a:cs typeface="Arial MT"/>
              </a:rPr>
              <a:t>GitHub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URL</a:t>
            </a:r>
            <a:r>
              <a:rPr sz="2200" spc="-1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(Data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Wrangling):</a:t>
            </a:r>
            <a:endParaRPr sz="2200" dirty="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850"/>
              </a:spcBef>
            </a:pP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https://github.com/Ponnanna-Pranav/Data-Science-Capstone-project/blob/main/3_Data_Wrangling.ipynb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</a:rPr>
              <a:t> 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B9BD4"/>
                </a:solidFill>
              </a:rPr>
              <a:t>Data</a:t>
            </a:r>
            <a:r>
              <a:rPr spc="-85" dirty="0">
                <a:solidFill>
                  <a:srgbClr val="5B9BD4"/>
                </a:solidFill>
              </a:rPr>
              <a:t> </a:t>
            </a:r>
            <a:r>
              <a:rPr dirty="0">
                <a:solidFill>
                  <a:srgbClr val="5B9BD4"/>
                </a:solidFill>
              </a:rPr>
              <a:t>Cleaning</a:t>
            </a:r>
            <a:r>
              <a:rPr spc="-35" dirty="0">
                <a:solidFill>
                  <a:srgbClr val="5B9BD4"/>
                </a:solidFill>
              </a:rPr>
              <a:t> </a:t>
            </a:r>
            <a:r>
              <a:rPr dirty="0">
                <a:solidFill>
                  <a:srgbClr val="5B9BD4"/>
                </a:solidFill>
              </a:rPr>
              <a:t>/</a:t>
            </a:r>
            <a:r>
              <a:rPr spc="-95" dirty="0">
                <a:solidFill>
                  <a:srgbClr val="5B9BD4"/>
                </a:solidFill>
              </a:rPr>
              <a:t> </a:t>
            </a:r>
            <a:r>
              <a:rPr spc="-10" dirty="0">
                <a:solidFill>
                  <a:srgbClr val="5B9BD4"/>
                </a:solidFill>
              </a:rPr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99935" y="1351280"/>
            <a:ext cx="44405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Flowchart</a:t>
            </a:r>
            <a:r>
              <a:rPr sz="2000" spc="-6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of</a:t>
            </a:r>
            <a:r>
              <a:rPr sz="2000" spc="-5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Data</a:t>
            </a:r>
            <a:r>
              <a:rPr sz="2000" spc="-4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Cleaning</a:t>
            </a:r>
            <a:r>
              <a:rPr sz="2000" spc="-4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/</a:t>
            </a:r>
            <a:r>
              <a:rPr sz="2000" spc="-3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1C7CDB"/>
                </a:solidFill>
                <a:latin typeface="Arial MT"/>
                <a:cs typeface="Arial MT"/>
              </a:rPr>
              <a:t>Wrangling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73697" y="1795017"/>
            <a:ext cx="4693285" cy="814705"/>
            <a:chOff x="6473697" y="1795017"/>
            <a:chExt cx="4693285" cy="814705"/>
          </a:xfrm>
        </p:grpSpPr>
        <p:sp>
          <p:nvSpPr>
            <p:cNvPr id="7" name="object 7"/>
            <p:cNvSpPr/>
            <p:nvPr/>
          </p:nvSpPr>
          <p:spPr>
            <a:xfrm>
              <a:off x="6480047" y="1801367"/>
              <a:ext cx="562610" cy="802005"/>
            </a:xfrm>
            <a:custGeom>
              <a:avLst/>
              <a:gdLst/>
              <a:ahLst/>
              <a:cxnLst/>
              <a:rect l="l" t="t" r="r" b="b"/>
              <a:pathLst>
                <a:path w="562609" h="802005">
                  <a:moveTo>
                    <a:pt x="562355" y="0"/>
                  </a:moveTo>
                  <a:lnTo>
                    <a:pt x="281177" y="281178"/>
                  </a:lnTo>
                  <a:lnTo>
                    <a:pt x="0" y="0"/>
                  </a:lnTo>
                  <a:lnTo>
                    <a:pt x="0" y="520446"/>
                  </a:lnTo>
                  <a:lnTo>
                    <a:pt x="281177" y="801624"/>
                  </a:lnTo>
                  <a:lnTo>
                    <a:pt x="562355" y="520446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80047" y="1801367"/>
              <a:ext cx="562610" cy="802005"/>
            </a:xfrm>
            <a:custGeom>
              <a:avLst/>
              <a:gdLst/>
              <a:ahLst/>
              <a:cxnLst/>
              <a:rect l="l" t="t" r="r" b="b"/>
              <a:pathLst>
                <a:path w="562609" h="802005">
                  <a:moveTo>
                    <a:pt x="562355" y="0"/>
                  </a:moveTo>
                  <a:lnTo>
                    <a:pt x="562355" y="520446"/>
                  </a:lnTo>
                  <a:lnTo>
                    <a:pt x="281177" y="801624"/>
                  </a:lnTo>
                  <a:lnTo>
                    <a:pt x="0" y="520446"/>
                  </a:lnTo>
                  <a:lnTo>
                    <a:pt x="0" y="0"/>
                  </a:lnTo>
                  <a:lnTo>
                    <a:pt x="281177" y="281178"/>
                  </a:lnTo>
                  <a:lnTo>
                    <a:pt x="562355" y="0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2403" y="1801367"/>
              <a:ext cx="4117975" cy="521334"/>
            </a:xfrm>
            <a:custGeom>
              <a:avLst/>
              <a:gdLst/>
              <a:ahLst/>
              <a:cxnLst/>
              <a:rect l="l" t="t" r="r" b="b"/>
              <a:pathLst>
                <a:path w="4117975" h="521335">
                  <a:moveTo>
                    <a:pt x="4030979" y="0"/>
                  </a:moveTo>
                  <a:lnTo>
                    <a:pt x="0" y="0"/>
                  </a:lnTo>
                  <a:lnTo>
                    <a:pt x="0" y="521208"/>
                  </a:lnTo>
                  <a:lnTo>
                    <a:pt x="4030979" y="521208"/>
                  </a:lnTo>
                  <a:lnTo>
                    <a:pt x="4064805" y="514385"/>
                  </a:lnTo>
                  <a:lnTo>
                    <a:pt x="4092416" y="495776"/>
                  </a:lnTo>
                  <a:lnTo>
                    <a:pt x="4111025" y="468165"/>
                  </a:lnTo>
                  <a:lnTo>
                    <a:pt x="4117848" y="434340"/>
                  </a:lnTo>
                  <a:lnTo>
                    <a:pt x="4117848" y="86868"/>
                  </a:lnTo>
                  <a:lnTo>
                    <a:pt x="4111025" y="53042"/>
                  </a:lnTo>
                  <a:lnTo>
                    <a:pt x="4092416" y="25431"/>
                  </a:lnTo>
                  <a:lnTo>
                    <a:pt x="4064805" y="6822"/>
                  </a:lnTo>
                  <a:lnTo>
                    <a:pt x="4030979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42403" y="1801367"/>
              <a:ext cx="4117975" cy="521334"/>
            </a:xfrm>
            <a:custGeom>
              <a:avLst/>
              <a:gdLst/>
              <a:ahLst/>
              <a:cxnLst/>
              <a:rect l="l" t="t" r="r" b="b"/>
              <a:pathLst>
                <a:path w="4117975" h="521335">
                  <a:moveTo>
                    <a:pt x="4117848" y="86868"/>
                  </a:moveTo>
                  <a:lnTo>
                    <a:pt x="4117848" y="434340"/>
                  </a:lnTo>
                  <a:lnTo>
                    <a:pt x="4111025" y="468165"/>
                  </a:lnTo>
                  <a:lnTo>
                    <a:pt x="4092416" y="495776"/>
                  </a:lnTo>
                  <a:lnTo>
                    <a:pt x="4064805" y="514385"/>
                  </a:lnTo>
                  <a:lnTo>
                    <a:pt x="4030979" y="521208"/>
                  </a:lnTo>
                  <a:lnTo>
                    <a:pt x="0" y="521208"/>
                  </a:lnTo>
                  <a:lnTo>
                    <a:pt x="0" y="0"/>
                  </a:lnTo>
                  <a:lnTo>
                    <a:pt x="4030979" y="0"/>
                  </a:lnTo>
                  <a:lnTo>
                    <a:pt x="4064805" y="6822"/>
                  </a:lnTo>
                  <a:lnTo>
                    <a:pt x="4092416" y="25431"/>
                  </a:lnTo>
                  <a:lnTo>
                    <a:pt x="4111025" y="53042"/>
                  </a:lnTo>
                  <a:lnTo>
                    <a:pt x="4117848" y="86868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48500" y="1904492"/>
            <a:ext cx="4058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0" indent="-171450">
              <a:lnSpc>
                <a:spcPct val="100000"/>
              </a:lnSpc>
              <a:spcBef>
                <a:spcPts val="95"/>
              </a:spcBef>
              <a:buChar char="•"/>
              <a:tabLst>
                <a:tab pos="279400" algn="l"/>
              </a:tabLst>
            </a:pPr>
            <a:r>
              <a:rPr sz="1600" dirty="0">
                <a:latin typeface="Calibri"/>
                <a:cs typeface="Calibri"/>
              </a:rPr>
              <a:t>Load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CSV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earlier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73697" y="2497582"/>
            <a:ext cx="4693285" cy="815975"/>
            <a:chOff x="6473697" y="2497582"/>
            <a:chExt cx="4693285" cy="815975"/>
          </a:xfrm>
        </p:grpSpPr>
        <p:sp>
          <p:nvSpPr>
            <p:cNvPr id="13" name="object 13"/>
            <p:cNvSpPr/>
            <p:nvPr/>
          </p:nvSpPr>
          <p:spPr>
            <a:xfrm>
              <a:off x="6480047" y="2503932"/>
              <a:ext cx="562610" cy="803275"/>
            </a:xfrm>
            <a:custGeom>
              <a:avLst/>
              <a:gdLst/>
              <a:ahLst/>
              <a:cxnLst/>
              <a:rect l="l" t="t" r="r" b="b"/>
              <a:pathLst>
                <a:path w="562609" h="803275">
                  <a:moveTo>
                    <a:pt x="562355" y="0"/>
                  </a:moveTo>
                  <a:lnTo>
                    <a:pt x="281177" y="281177"/>
                  </a:lnTo>
                  <a:lnTo>
                    <a:pt x="0" y="0"/>
                  </a:lnTo>
                  <a:lnTo>
                    <a:pt x="0" y="521969"/>
                  </a:lnTo>
                  <a:lnTo>
                    <a:pt x="281177" y="803147"/>
                  </a:lnTo>
                  <a:lnTo>
                    <a:pt x="562355" y="521969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80047" y="2503932"/>
              <a:ext cx="562610" cy="803275"/>
            </a:xfrm>
            <a:custGeom>
              <a:avLst/>
              <a:gdLst/>
              <a:ahLst/>
              <a:cxnLst/>
              <a:rect l="l" t="t" r="r" b="b"/>
              <a:pathLst>
                <a:path w="562609" h="803275">
                  <a:moveTo>
                    <a:pt x="562355" y="0"/>
                  </a:moveTo>
                  <a:lnTo>
                    <a:pt x="562355" y="521969"/>
                  </a:lnTo>
                  <a:lnTo>
                    <a:pt x="281177" y="803147"/>
                  </a:lnTo>
                  <a:lnTo>
                    <a:pt x="0" y="521969"/>
                  </a:lnTo>
                  <a:lnTo>
                    <a:pt x="0" y="0"/>
                  </a:lnTo>
                  <a:lnTo>
                    <a:pt x="281177" y="281177"/>
                  </a:lnTo>
                  <a:lnTo>
                    <a:pt x="562355" y="0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2403" y="2503932"/>
              <a:ext cx="4117975" cy="521334"/>
            </a:xfrm>
            <a:custGeom>
              <a:avLst/>
              <a:gdLst/>
              <a:ahLst/>
              <a:cxnLst/>
              <a:rect l="l" t="t" r="r" b="b"/>
              <a:pathLst>
                <a:path w="4117975" h="521335">
                  <a:moveTo>
                    <a:pt x="4030979" y="0"/>
                  </a:moveTo>
                  <a:lnTo>
                    <a:pt x="0" y="0"/>
                  </a:lnTo>
                  <a:lnTo>
                    <a:pt x="0" y="521207"/>
                  </a:lnTo>
                  <a:lnTo>
                    <a:pt x="4030979" y="521207"/>
                  </a:lnTo>
                  <a:lnTo>
                    <a:pt x="4064805" y="514385"/>
                  </a:lnTo>
                  <a:lnTo>
                    <a:pt x="4092416" y="495776"/>
                  </a:lnTo>
                  <a:lnTo>
                    <a:pt x="4111025" y="468165"/>
                  </a:lnTo>
                  <a:lnTo>
                    <a:pt x="4117848" y="434339"/>
                  </a:lnTo>
                  <a:lnTo>
                    <a:pt x="4117848" y="86867"/>
                  </a:lnTo>
                  <a:lnTo>
                    <a:pt x="4111025" y="53042"/>
                  </a:lnTo>
                  <a:lnTo>
                    <a:pt x="4092416" y="25431"/>
                  </a:lnTo>
                  <a:lnTo>
                    <a:pt x="4064805" y="6822"/>
                  </a:lnTo>
                  <a:lnTo>
                    <a:pt x="4030979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42403" y="2503932"/>
              <a:ext cx="4117975" cy="521334"/>
            </a:xfrm>
            <a:custGeom>
              <a:avLst/>
              <a:gdLst/>
              <a:ahLst/>
              <a:cxnLst/>
              <a:rect l="l" t="t" r="r" b="b"/>
              <a:pathLst>
                <a:path w="4117975" h="521335">
                  <a:moveTo>
                    <a:pt x="4117848" y="86867"/>
                  </a:moveTo>
                  <a:lnTo>
                    <a:pt x="4117848" y="434339"/>
                  </a:lnTo>
                  <a:lnTo>
                    <a:pt x="4111025" y="468165"/>
                  </a:lnTo>
                  <a:lnTo>
                    <a:pt x="4092416" y="495776"/>
                  </a:lnTo>
                  <a:lnTo>
                    <a:pt x="4064805" y="514385"/>
                  </a:lnTo>
                  <a:lnTo>
                    <a:pt x="4030979" y="521207"/>
                  </a:lnTo>
                  <a:lnTo>
                    <a:pt x="0" y="521207"/>
                  </a:lnTo>
                  <a:lnTo>
                    <a:pt x="0" y="0"/>
                  </a:lnTo>
                  <a:lnTo>
                    <a:pt x="4030979" y="0"/>
                  </a:lnTo>
                  <a:lnTo>
                    <a:pt x="4064805" y="6822"/>
                  </a:lnTo>
                  <a:lnTo>
                    <a:pt x="4092416" y="25431"/>
                  </a:lnTo>
                  <a:lnTo>
                    <a:pt x="4111025" y="53042"/>
                  </a:lnTo>
                  <a:lnTo>
                    <a:pt x="4117848" y="86867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48500" y="2607691"/>
            <a:ext cx="4058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0" indent="-171450">
              <a:lnSpc>
                <a:spcPct val="100000"/>
              </a:lnSpc>
              <a:spcBef>
                <a:spcPts val="95"/>
              </a:spcBef>
              <a:buChar char="•"/>
              <a:tabLst>
                <a:tab pos="279400" algn="l"/>
              </a:tabLst>
            </a:pPr>
            <a:r>
              <a:rPr sz="1600" dirty="0">
                <a:latin typeface="Calibri"/>
                <a:cs typeface="Calibri"/>
              </a:rPr>
              <a:t>Find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number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launches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each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site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473697" y="3200145"/>
            <a:ext cx="4693285" cy="815975"/>
            <a:chOff x="6473697" y="3200145"/>
            <a:chExt cx="4693285" cy="815975"/>
          </a:xfrm>
        </p:grpSpPr>
        <p:sp>
          <p:nvSpPr>
            <p:cNvPr id="19" name="object 19"/>
            <p:cNvSpPr/>
            <p:nvPr/>
          </p:nvSpPr>
          <p:spPr>
            <a:xfrm>
              <a:off x="6480047" y="3206495"/>
              <a:ext cx="562610" cy="803275"/>
            </a:xfrm>
            <a:custGeom>
              <a:avLst/>
              <a:gdLst/>
              <a:ahLst/>
              <a:cxnLst/>
              <a:rect l="l" t="t" r="r" b="b"/>
              <a:pathLst>
                <a:path w="562609" h="803275">
                  <a:moveTo>
                    <a:pt x="562355" y="0"/>
                  </a:moveTo>
                  <a:lnTo>
                    <a:pt x="281177" y="281177"/>
                  </a:lnTo>
                  <a:lnTo>
                    <a:pt x="0" y="0"/>
                  </a:lnTo>
                  <a:lnTo>
                    <a:pt x="0" y="521969"/>
                  </a:lnTo>
                  <a:lnTo>
                    <a:pt x="281177" y="803147"/>
                  </a:lnTo>
                  <a:lnTo>
                    <a:pt x="562355" y="521969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80047" y="3206495"/>
              <a:ext cx="562610" cy="803275"/>
            </a:xfrm>
            <a:custGeom>
              <a:avLst/>
              <a:gdLst/>
              <a:ahLst/>
              <a:cxnLst/>
              <a:rect l="l" t="t" r="r" b="b"/>
              <a:pathLst>
                <a:path w="562609" h="803275">
                  <a:moveTo>
                    <a:pt x="562355" y="0"/>
                  </a:moveTo>
                  <a:lnTo>
                    <a:pt x="562355" y="521969"/>
                  </a:lnTo>
                  <a:lnTo>
                    <a:pt x="281177" y="803147"/>
                  </a:lnTo>
                  <a:lnTo>
                    <a:pt x="0" y="521969"/>
                  </a:lnTo>
                  <a:lnTo>
                    <a:pt x="0" y="0"/>
                  </a:lnTo>
                  <a:lnTo>
                    <a:pt x="281177" y="281177"/>
                  </a:lnTo>
                  <a:lnTo>
                    <a:pt x="562355" y="0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42403" y="3206495"/>
              <a:ext cx="4117975" cy="523240"/>
            </a:xfrm>
            <a:custGeom>
              <a:avLst/>
              <a:gdLst/>
              <a:ahLst/>
              <a:cxnLst/>
              <a:rect l="l" t="t" r="r" b="b"/>
              <a:pathLst>
                <a:path w="4117975" h="523239">
                  <a:moveTo>
                    <a:pt x="4030726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4030726" y="522731"/>
                  </a:lnTo>
                  <a:lnTo>
                    <a:pt x="4064644" y="515887"/>
                  </a:lnTo>
                  <a:lnTo>
                    <a:pt x="4092336" y="497220"/>
                  </a:lnTo>
                  <a:lnTo>
                    <a:pt x="4111003" y="469528"/>
                  </a:lnTo>
                  <a:lnTo>
                    <a:pt x="4117848" y="435609"/>
                  </a:lnTo>
                  <a:lnTo>
                    <a:pt x="4117848" y="87121"/>
                  </a:lnTo>
                  <a:lnTo>
                    <a:pt x="4111003" y="53203"/>
                  </a:lnTo>
                  <a:lnTo>
                    <a:pt x="4092336" y="25511"/>
                  </a:lnTo>
                  <a:lnTo>
                    <a:pt x="4064644" y="6844"/>
                  </a:lnTo>
                  <a:lnTo>
                    <a:pt x="4030726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42403" y="3206495"/>
              <a:ext cx="4117975" cy="523240"/>
            </a:xfrm>
            <a:custGeom>
              <a:avLst/>
              <a:gdLst/>
              <a:ahLst/>
              <a:cxnLst/>
              <a:rect l="l" t="t" r="r" b="b"/>
              <a:pathLst>
                <a:path w="4117975" h="523239">
                  <a:moveTo>
                    <a:pt x="4117848" y="87121"/>
                  </a:moveTo>
                  <a:lnTo>
                    <a:pt x="4117848" y="435609"/>
                  </a:lnTo>
                  <a:lnTo>
                    <a:pt x="4111003" y="469528"/>
                  </a:lnTo>
                  <a:lnTo>
                    <a:pt x="4092336" y="497220"/>
                  </a:lnTo>
                  <a:lnTo>
                    <a:pt x="4064644" y="515887"/>
                  </a:lnTo>
                  <a:lnTo>
                    <a:pt x="4030726" y="522731"/>
                  </a:lnTo>
                  <a:lnTo>
                    <a:pt x="0" y="522731"/>
                  </a:lnTo>
                  <a:lnTo>
                    <a:pt x="0" y="0"/>
                  </a:lnTo>
                  <a:lnTo>
                    <a:pt x="4030726" y="0"/>
                  </a:lnTo>
                  <a:lnTo>
                    <a:pt x="4064644" y="6844"/>
                  </a:lnTo>
                  <a:lnTo>
                    <a:pt x="4092336" y="25511"/>
                  </a:lnTo>
                  <a:lnTo>
                    <a:pt x="4111003" y="53203"/>
                  </a:lnTo>
                  <a:lnTo>
                    <a:pt x="4117848" y="87121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48500" y="3310890"/>
            <a:ext cx="4058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0" indent="-171450">
              <a:lnSpc>
                <a:spcPct val="100000"/>
              </a:lnSpc>
              <a:spcBef>
                <a:spcPts val="95"/>
              </a:spcBef>
              <a:buChar char="•"/>
              <a:tabLst>
                <a:tab pos="279400" algn="l"/>
              </a:tabLst>
            </a:pPr>
            <a:r>
              <a:rPr sz="1600" dirty="0">
                <a:latin typeface="Calibri"/>
                <a:cs typeface="Calibri"/>
              </a:rPr>
              <a:t>Find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quantity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each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type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orbit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473697" y="3904234"/>
            <a:ext cx="4693285" cy="814705"/>
            <a:chOff x="6473697" y="3904234"/>
            <a:chExt cx="4693285" cy="814705"/>
          </a:xfrm>
        </p:grpSpPr>
        <p:sp>
          <p:nvSpPr>
            <p:cNvPr id="25" name="object 25"/>
            <p:cNvSpPr/>
            <p:nvPr/>
          </p:nvSpPr>
          <p:spPr>
            <a:xfrm>
              <a:off x="6480047" y="3910584"/>
              <a:ext cx="562610" cy="802005"/>
            </a:xfrm>
            <a:custGeom>
              <a:avLst/>
              <a:gdLst/>
              <a:ahLst/>
              <a:cxnLst/>
              <a:rect l="l" t="t" r="r" b="b"/>
              <a:pathLst>
                <a:path w="562609" h="802004">
                  <a:moveTo>
                    <a:pt x="562355" y="0"/>
                  </a:moveTo>
                  <a:lnTo>
                    <a:pt x="281177" y="281178"/>
                  </a:lnTo>
                  <a:lnTo>
                    <a:pt x="0" y="0"/>
                  </a:lnTo>
                  <a:lnTo>
                    <a:pt x="0" y="520446"/>
                  </a:lnTo>
                  <a:lnTo>
                    <a:pt x="281177" y="801624"/>
                  </a:lnTo>
                  <a:lnTo>
                    <a:pt x="562355" y="520446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80047" y="3910584"/>
              <a:ext cx="562610" cy="802005"/>
            </a:xfrm>
            <a:custGeom>
              <a:avLst/>
              <a:gdLst/>
              <a:ahLst/>
              <a:cxnLst/>
              <a:rect l="l" t="t" r="r" b="b"/>
              <a:pathLst>
                <a:path w="562609" h="802004">
                  <a:moveTo>
                    <a:pt x="562355" y="0"/>
                  </a:moveTo>
                  <a:lnTo>
                    <a:pt x="562355" y="520446"/>
                  </a:lnTo>
                  <a:lnTo>
                    <a:pt x="281177" y="801624"/>
                  </a:lnTo>
                  <a:lnTo>
                    <a:pt x="0" y="520446"/>
                  </a:lnTo>
                  <a:lnTo>
                    <a:pt x="0" y="0"/>
                  </a:lnTo>
                  <a:lnTo>
                    <a:pt x="281177" y="281178"/>
                  </a:lnTo>
                  <a:lnTo>
                    <a:pt x="562355" y="0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42403" y="3910584"/>
              <a:ext cx="4117975" cy="521334"/>
            </a:xfrm>
            <a:custGeom>
              <a:avLst/>
              <a:gdLst/>
              <a:ahLst/>
              <a:cxnLst/>
              <a:rect l="l" t="t" r="r" b="b"/>
              <a:pathLst>
                <a:path w="4117975" h="521335">
                  <a:moveTo>
                    <a:pt x="4030979" y="0"/>
                  </a:moveTo>
                  <a:lnTo>
                    <a:pt x="0" y="0"/>
                  </a:lnTo>
                  <a:lnTo>
                    <a:pt x="0" y="521208"/>
                  </a:lnTo>
                  <a:lnTo>
                    <a:pt x="4030979" y="521208"/>
                  </a:lnTo>
                  <a:lnTo>
                    <a:pt x="4064805" y="514385"/>
                  </a:lnTo>
                  <a:lnTo>
                    <a:pt x="4092416" y="495776"/>
                  </a:lnTo>
                  <a:lnTo>
                    <a:pt x="4111025" y="468165"/>
                  </a:lnTo>
                  <a:lnTo>
                    <a:pt x="4117848" y="434340"/>
                  </a:lnTo>
                  <a:lnTo>
                    <a:pt x="4117848" y="86868"/>
                  </a:lnTo>
                  <a:lnTo>
                    <a:pt x="4111025" y="53042"/>
                  </a:lnTo>
                  <a:lnTo>
                    <a:pt x="4092416" y="25431"/>
                  </a:lnTo>
                  <a:lnTo>
                    <a:pt x="4064805" y="6822"/>
                  </a:lnTo>
                  <a:lnTo>
                    <a:pt x="4030979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42403" y="3910584"/>
              <a:ext cx="4117975" cy="521334"/>
            </a:xfrm>
            <a:custGeom>
              <a:avLst/>
              <a:gdLst/>
              <a:ahLst/>
              <a:cxnLst/>
              <a:rect l="l" t="t" r="r" b="b"/>
              <a:pathLst>
                <a:path w="4117975" h="521335">
                  <a:moveTo>
                    <a:pt x="4117848" y="86868"/>
                  </a:moveTo>
                  <a:lnTo>
                    <a:pt x="4117848" y="434340"/>
                  </a:lnTo>
                  <a:lnTo>
                    <a:pt x="4111025" y="468165"/>
                  </a:lnTo>
                  <a:lnTo>
                    <a:pt x="4092416" y="495776"/>
                  </a:lnTo>
                  <a:lnTo>
                    <a:pt x="4064805" y="514385"/>
                  </a:lnTo>
                  <a:lnTo>
                    <a:pt x="4030979" y="521208"/>
                  </a:lnTo>
                  <a:lnTo>
                    <a:pt x="0" y="521208"/>
                  </a:lnTo>
                  <a:lnTo>
                    <a:pt x="0" y="0"/>
                  </a:lnTo>
                  <a:lnTo>
                    <a:pt x="4030979" y="0"/>
                  </a:lnTo>
                  <a:lnTo>
                    <a:pt x="4064805" y="6822"/>
                  </a:lnTo>
                  <a:lnTo>
                    <a:pt x="4092416" y="25431"/>
                  </a:lnTo>
                  <a:lnTo>
                    <a:pt x="4111025" y="53042"/>
                  </a:lnTo>
                  <a:lnTo>
                    <a:pt x="4117848" y="86868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048500" y="3902455"/>
            <a:ext cx="4058920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78765" marR="404495" indent="-171450">
              <a:lnSpc>
                <a:spcPts val="1750"/>
              </a:lnSpc>
              <a:spcBef>
                <a:spcPts val="295"/>
              </a:spcBef>
              <a:buChar char="•"/>
              <a:tabLst>
                <a:tab pos="280035" algn="l"/>
              </a:tabLst>
            </a:pPr>
            <a:r>
              <a:rPr sz="1600" dirty="0">
                <a:latin typeface="Calibri"/>
                <a:cs typeface="Calibri"/>
              </a:rPr>
              <a:t>Find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quantity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each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type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mission 	outcome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473697" y="4606797"/>
            <a:ext cx="4693285" cy="815975"/>
            <a:chOff x="6473697" y="4606797"/>
            <a:chExt cx="4693285" cy="815975"/>
          </a:xfrm>
        </p:grpSpPr>
        <p:sp>
          <p:nvSpPr>
            <p:cNvPr id="31" name="object 31"/>
            <p:cNvSpPr/>
            <p:nvPr/>
          </p:nvSpPr>
          <p:spPr>
            <a:xfrm>
              <a:off x="6480047" y="4613147"/>
              <a:ext cx="562610" cy="803275"/>
            </a:xfrm>
            <a:custGeom>
              <a:avLst/>
              <a:gdLst/>
              <a:ahLst/>
              <a:cxnLst/>
              <a:rect l="l" t="t" r="r" b="b"/>
              <a:pathLst>
                <a:path w="562609" h="803275">
                  <a:moveTo>
                    <a:pt x="562355" y="0"/>
                  </a:moveTo>
                  <a:lnTo>
                    <a:pt x="281177" y="281177"/>
                  </a:lnTo>
                  <a:lnTo>
                    <a:pt x="0" y="0"/>
                  </a:lnTo>
                  <a:lnTo>
                    <a:pt x="0" y="521969"/>
                  </a:lnTo>
                  <a:lnTo>
                    <a:pt x="281177" y="803147"/>
                  </a:lnTo>
                  <a:lnTo>
                    <a:pt x="562355" y="521969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80047" y="4613147"/>
              <a:ext cx="562610" cy="803275"/>
            </a:xfrm>
            <a:custGeom>
              <a:avLst/>
              <a:gdLst/>
              <a:ahLst/>
              <a:cxnLst/>
              <a:rect l="l" t="t" r="r" b="b"/>
              <a:pathLst>
                <a:path w="562609" h="803275">
                  <a:moveTo>
                    <a:pt x="562355" y="0"/>
                  </a:moveTo>
                  <a:lnTo>
                    <a:pt x="562355" y="521969"/>
                  </a:lnTo>
                  <a:lnTo>
                    <a:pt x="281177" y="803147"/>
                  </a:lnTo>
                  <a:lnTo>
                    <a:pt x="0" y="521969"/>
                  </a:lnTo>
                  <a:lnTo>
                    <a:pt x="0" y="0"/>
                  </a:lnTo>
                  <a:lnTo>
                    <a:pt x="281177" y="281177"/>
                  </a:lnTo>
                  <a:lnTo>
                    <a:pt x="562355" y="0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42403" y="4613147"/>
              <a:ext cx="4117975" cy="521334"/>
            </a:xfrm>
            <a:custGeom>
              <a:avLst/>
              <a:gdLst/>
              <a:ahLst/>
              <a:cxnLst/>
              <a:rect l="l" t="t" r="r" b="b"/>
              <a:pathLst>
                <a:path w="4117975" h="521335">
                  <a:moveTo>
                    <a:pt x="4030979" y="0"/>
                  </a:moveTo>
                  <a:lnTo>
                    <a:pt x="0" y="0"/>
                  </a:lnTo>
                  <a:lnTo>
                    <a:pt x="0" y="521207"/>
                  </a:lnTo>
                  <a:lnTo>
                    <a:pt x="4030979" y="521207"/>
                  </a:lnTo>
                  <a:lnTo>
                    <a:pt x="4064805" y="514385"/>
                  </a:lnTo>
                  <a:lnTo>
                    <a:pt x="4092416" y="495776"/>
                  </a:lnTo>
                  <a:lnTo>
                    <a:pt x="4111025" y="468165"/>
                  </a:lnTo>
                  <a:lnTo>
                    <a:pt x="4117848" y="434339"/>
                  </a:lnTo>
                  <a:lnTo>
                    <a:pt x="4117848" y="86868"/>
                  </a:lnTo>
                  <a:lnTo>
                    <a:pt x="4111025" y="53042"/>
                  </a:lnTo>
                  <a:lnTo>
                    <a:pt x="4092416" y="25431"/>
                  </a:lnTo>
                  <a:lnTo>
                    <a:pt x="4064805" y="6822"/>
                  </a:lnTo>
                  <a:lnTo>
                    <a:pt x="4030979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42403" y="4613147"/>
              <a:ext cx="4117975" cy="521334"/>
            </a:xfrm>
            <a:custGeom>
              <a:avLst/>
              <a:gdLst/>
              <a:ahLst/>
              <a:cxnLst/>
              <a:rect l="l" t="t" r="r" b="b"/>
              <a:pathLst>
                <a:path w="4117975" h="521335">
                  <a:moveTo>
                    <a:pt x="4117848" y="86868"/>
                  </a:moveTo>
                  <a:lnTo>
                    <a:pt x="4117848" y="434339"/>
                  </a:lnTo>
                  <a:lnTo>
                    <a:pt x="4111025" y="468165"/>
                  </a:lnTo>
                  <a:lnTo>
                    <a:pt x="4092416" y="495776"/>
                  </a:lnTo>
                  <a:lnTo>
                    <a:pt x="4064805" y="514385"/>
                  </a:lnTo>
                  <a:lnTo>
                    <a:pt x="4030979" y="521207"/>
                  </a:lnTo>
                  <a:lnTo>
                    <a:pt x="0" y="521207"/>
                  </a:lnTo>
                  <a:lnTo>
                    <a:pt x="0" y="0"/>
                  </a:lnTo>
                  <a:lnTo>
                    <a:pt x="4030979" y="0"/>
                  </a:lnTo>
                  <a:lnTo>
                    <a:pt x="4064805" y="6822"/>
                  </a:lnTo>
                  <a:lnTo>
                    <a:pt x="4092416" y="25431"/>
                  </a:lnTo>
                  <a:lnTo>
                    <a:pt x="4111025" y="53042"/>
                  </a:lnTo>
                  <a:lnTo>
                    <a:pt x="4117848" y="86868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048500" y="4605654"/>
            <a:ext cx="4058920" cy="491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0" indent="-171450">
              <a:lnSpc>
                <a:spcPts val="1835"/>
              </a:lnSpc>
              <a:spcBef>
                <a:spcPts val="95"/>
              </a:spcBef>
              <a:buChar char="•"/>
              <a:tabLst>
                <a:tab pos="279400" algn="l"/>
              </a:tabLst>
            </a:pPr>
            <a:r>
              <a:rPr sz="1600" spc="-10" dirty="0">
                <a:latin typeface="Calibri"/>
                <a:cs typeface="Calibri"/>
              </a:rPr>
              <a:t>Create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DataFrame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column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mission</a:t>
            </a:r>
            <a:endParaRPr sz="1600">
              <a:latin typeface="Calibri"/>
              <a:cs typeface="Calibri"/>
            </a:endParaRPr>
          </a:p>
          <a:p>
            <a:pPr marL="280035">
              <a:lnSpc>
                <a:spcPts val="1835"/>
              </a:lnSpc>
            </a:pPr>
            <a:r>
              <a:rPr sz="1600" spc="-10" dirty="0">
                <a:latin typeface="Calibri"/>
                <a:cs typeface="Calibri"/>
              </a:rPr>
              <a:t>outcome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473697" y="5309361"/>
            <a:ext cx="4693285" cy="815975"/>
            <a:chOff x="6473697" y="5309361"/>
            <a:chExt cx="4693285" cy="815975"/>
          </a:xfrm>
        </p:grpSpPr>
        <p:sp>
          <p:nvSpPr>
            <p:cNvPr id="37" name="object 37"/>
            <p:cNvSpPr/>
            <p:nvPr/>
          </p:nvSpPr>
          <p:spPr>
            <a:xfrm>
              <a:off x="6480047" y="5315711"/>
              <a:ext cx="562610" cy="803275"/>
            </a:xfrm>
            <a:custGeom>
              <a:avLst/>
              <a:gdLst/>
              <a:ahLst/>
              <a:cxnLst/>
              <a:rect l="l" t="t" r="r" b="b"/>
              <a:pathLst>
                <a:path w="562609" h="803275">
                  <a:moveTo>
                    <a:pt x="562355" y="0"/>
                  </a:moveTo>
                  <a:lnTo>
                    <a:pt x="281177" y="281178"/>
                  </a:lnTo>
                  <a:lnTo>
                    <a:pt x="0" y="0"/>
                  </a:lnTo>
                  <a:lnTo>
                    <a:pt x="0" y="521969"/>
                  </a:lnTo>
                  <a:lnTo>
                    <a:pt x="281177" y="803147"/>
                  </a:lnTo>
                  <a:lnTo>
                    <a:pt x="562355" y="521969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80047" y="5315711"/>
              <a:ext cx="562610" cy="803275"/>
            </a:xfrm>
            <a:custGeom>
              <a:avLst/>
              <a:gdLst/>
              <a:ahLst/>
              <a:cxnLst/>
              <a:rect l="l" t="t" r="r" b="b"/>
              <a:pathLst>
                <a:path w="562609" h="803275">
                  <a:moveTo>
                    <a:pt x="562355" y="0"/>
                  </a:moveTo>
                  <a:lnTo>
                    <a:pt x="562355" y="521969"/>
                  </a:lnTo>
                  <a:lnTo>
                    <a:pt x="281177" y="803147"/>
                  </a:lnTo>
                  <a:lnTo>
                    <a:pt x="0" y="521969"/>
                  </a:lnTo>
                  <a:lnTo>
                    <a:pt x="0" y="0"/>
                  </a:lnTo>
                  <a:lnTo>
                    <a:pt x="281177" y="281178"/>
                  </a:lnTo>
                  <a:lnTo>
                    <a:pt x="562355" y="0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42403" y="5315711"/>
              <a:ext cx="4117975" cy="523240"/>
            </a:xfrm>
            <a:custGeom>
              <a:avLst/>
              <a:gdLst/>
              <a:ahLst/>
              <a:cxnLst/>
              <a:rect l="l" t="t" r="r" b="b"/>
              <a:pathLst>
                <a:path w="4117975" h="523239">
                  <a:moveTo>
                    <a:pt x="4030726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4030726" y="522731"/>
                  </a:lnTo>
                  <a:lnTo>
                    <a:pt x="4064644" y="515886"/>
                  </a:lnTo>
                  <a:lnTo>
                    <a:pt x="4092336" y="497216"/>
                  </a:lnTo>
                  <a:lnTo>
                    <a:pt x="4111003" y="469523"/>
                  </a:lnTo>
                  <a:lnTo>
                    <a:pt x="4117848" y="435609"/>
                  </a:lnTo>
                  <a:lnTo>
                    <a:pt x="4117848" y="87122"/>
                  </a:lnTo>
                  <a:lnTo>
                    <a:pt x="4111003" y="53203"/>
                  </a:lnTo>
                  <a:lnTo>
                    <a:pt x="4092336" y="25511"/>
                  </a:lnTo>
                  <a:lnTo>
                    <a:pt x="4064644" y="6844"/>
                  </a:lnTo>
                  <a:lnTo>
                    <a:pt x="4030726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42403" y="5315711"/>
              <a:ext cx="4117975" cy="523240"/>
            </a:xfrm>
            <a:custGeom>
              <a:avLst/>
              <a:gdLst/>
              <a:ahLst/>
              <a:cxnLst/>
              <a:rect l="l" t="t" r="r" b="b"/>
              <a:pathLst>
                <a:path w="4117975" h="523239">
                  <a:moveTo>
                    <a:pt x="4117848" y="87122"/>
                  </a:moveTo>
                  <a:lnTo>
                    <a:pt x="4117848" y="435609"/>
                  </a:lnTo>
                  <a:lnTo>
                    <a:pt x="4111003" y="469523"/>
                  </a:lnTo>
                  <a:lnTo>
                    <a:pt x="4092336" y="497216"/>
                  </a:lnTo>
                  <a:lnTo>
                    <a:pt x="4064644" y="515886"/>
                  </a:lnTo>
                  <a:lnTo>
                    <a:pt x="4030726" y="522731"/>
                  </a:lnTo>
                  <a:lnTo>
                    <a:pt x="0" y="522731"/>
                  </a:lnTo>
                  <a:lnTo>
                    <a:pt x="0" y="0"/>
                  </a:lnTo>
                  <a:lnTo>
                    <a:pt x="4030726" y="0"/>
                  </a:lnTo>
                  <a:lnTo>
                    <a:pt x="4064644" y="6844"/>
                  </a:lnTo>
                  <a:lnTo>
                    <a:pt x="4092336" y="25511"/>
                  </a:lnTo>
                  <a:lnTo>
                    <a:pt x="4111003" y="53203"/>
                  </a:lnTo>
                  <a:lnTo>
                    <a:pt x="4117848" y="87122"/>
                  </a:lnTo>
                  <a:close/>
                </a:path>
              </a:pathLst>
            </a:custGeom>
            <a:ln w="12191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048500" y="5420664"/>
            <a:ext cx="4058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0" indent="-171450">
              <a:lnSpc>
                <a:spcPct val="100000"/>
              </a:lnSpc>
              <a:spcBef>
                <a:spcPts val="95"/>
              </a:spcBef>
              <a:buChar char="•"/>
              <a:tabLst>
                <a:tab pos="279400" algn="l"/>
              </a:tabLst>
            </a:pPr>
            <a:r>
              <a:rPr sz="1600" dirty="0">
                <a:latin typeface="Calibri"/>
                <a:cs typeface="Calibri"/>
              </a:rPr>
              <a:t>Compile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single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DataFrame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0" y="0"/>
            <a:ext cx="11473815" cy="6858000"/>
            <a:chOff x="0" y="0"/>
            <a:chExt cx="11473815" cy="6858000"/>
          </a:xfrm>
        </p:grpSpPr>
        <p:sp>
          <p:nvSpPr>
            <p:cNvPr id="43" name="object 43"/>
            <p:cNvSpPr/>
            <p:nvPr/>
          </p:nvSpPr>
          <p:spPr>
            <a:xfrm>
              <a:off x="0" y="0"/>
              <a:ext cx="360045" cy="6858000"/>
            </a:xfrm>
            <a:custGeom>
              <a:avLst/>
              <a:gdLst/>
              <a:ahLst/>
              <a:cxnLst/>
              <a:rect l="l" t="t" r="r" b="b"/>
              <a:pathLst>
                <a:path w="360045" h="6858000">
                  <a:moveTo>
                    <a:pt x="35966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9664" y="6858000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0090" y="1175766"/>
              <a:ext cx="10753725" cy="0"/>
            </a:xfrm>
            <a:custGeom>
              <a:avLst/>
              <a:gdLst/>
              <a:ahLst/>
              <a:cxnLst/>
              <a:rect l="l" t="t" r="r" b="b"/>
              <a:pathLst>
                <a:path w="10753725">
                  <a:moveTo>
                    <a:pt x="0" y="0"/>
                  </a:moveTo>
                  <a:lnTo>
                    <a:pt x="10753216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3933</Words>
  <Application>Microsoft Office PowerPoint</Application>
  <PresentationFormat>Widescreen</PresentationFormat>
  <Paragraphs>395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Arial MT</vt:lpstr>
      <vt:lpstr>Calibri</vt:lpstr>
      <vt:lpstr>Corbel</vt:lpstr>
      <vt:lpstr>Office Theme</vt:lpstr>
      <vt:lpstr>Winning the Space Race with Data Science</vt:lpstr>
      <vt:lpstr>Outline</vt:lpstr>
      <vt:lpstr>Summary</vt:lpstr>
      <vt:lpstr>Introduction</vt:lpstr>
      <vt:lpstr>Methodology</vt:lpstr>
      <vt:lpstr>Data Collection</vt:lpstr>
      <vt:lpstr>Data Collection – API</vt:lpstr>
      <vt:lpstr>Data Collection – Wikipedia Web Scraping</vt:lpstr>
      <vt:lpstr>Data Cleaning / Wrangling</vt:lpstr>
      <vt:lpstr>EDA with Data Visualization</vt:lpstr>
      <vt:lpstr>EDA with SQL</vt:lpstr>
      <vt:lpstr>Interactive Folium Map</vt:lpstr>
      <vt:lpstr>Interactive Plotly Dash Dashboard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That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Falcon 9 Launch Site Locations</vt:lpstr>
      <vt:lpstr>Map Markers of Success/Failed Landings</vt:lpstr>
      <vt:lpstr>Distance from Launch Site to Proximities</vt:lpstr>
      <vt:lpstr>PowerPoint Presentation</vt:lpstr>
      <vt:lpstr>Launch Success Count for All Sites</vt:lpstr>
      <vt:lpstr>Launch Site with Highest Launch Success Ratio</vt:lpstr>
      <vt:lpstr>Payload vs. Launch Outcome</vt:lpstr>
      <vt:lpstr>PowerPoint Presentation</vt:lpstr>
      <vt:lpstr>Classification Accuracy</vt:lpstr>
      <vt:lpstr>Confusion Matrix</vt:lpstr>
      <vt:lpstr>Conclusion</vt:lpstr>
      <vt:lpstr>Initial Data Sources</vt:lpstr>
      <vt:lpstr>Processed Data Sets (CSV files)</vt:lpstr>
      <vt:lpstr>Jupyter Notebooks and Plotly Dashboard File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 N Pranav Ponnanna</cp:lastModifiedBy>
  <cp:revision>1</cp:revision>
  <dcterms:created xsi:type="dcterms:W3CDTF">2025-08-11T04:13:52Z</dcterms:created>
  <dcterms:modified xsi:type="dcterms:W3CDTF">2025-08-11T17:44:57Z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2024-11-30T00:00:00Z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2025-08-11T00:00:00Z</vt:filetime>
  </property>
  <property fmtid="{D5CDD505-2E9C-101B-9397-08002B2CF9AE}" pid="5" name="Producer">
    <vt:lpwstr>Microsoft® PowerPoint® 2013</vt:lpwstr>
  </property>
</Properties>
</file>